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1.xml" ContentType="application/vnd.openxmlformats-officedocument.presentationml.tags+xml"/>
  <Override PartName="/ppt/notesSlides/notesSlide5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notesMasterIdLst>
    <p:notesMasterId r:id="rId63"/>
  </p:notesMasterIdLst>
  <p:handoutMasterIdLst>
    <p:handoutMasterId r:id="rId64"/>
  </p:handoutMasterIdLst>
  <p:sldIdLst>
    <p:sldId id="572" r:id="rId2"/>
    <p:sldId id="601" r:id="rId3"/>
    <p:sldId id="522" r:id="rId4"/>
    <p:sldId id="606" r:id="rId5"/>
    <p:sldId id="607" r:id="rId6"/>
    <p:sldId id="801" r:id="rId7"/>
    <p:sldId id="802" r:id="rId8"/>
    <p:sldId id="803" r:id="rId9"/>
    <p:sldId id="804" r:id="rId10"/>
    <p:sldId id="612" r:id="rId11"/>
    <p:sldId id="513" r:id="rId12"/>
    <p:sldId id="604" r:id="rId13"/>
    <p:sldId id="613" r:id="rId14"/>
    <p:sldId id="614" r:id="rId15"/>
    <p:sldId id="615" r:id="rId16"/>
    <p:sldId id="616" r:id="rId17"/>
    <p:sldId id="617" r:id="rId18"/>
    <p:sldId id="574" r:id="rId19"/>
    <p:sldId id="514" r:id="rId20"/>
    <p:sldId id="579" r:id="rId21"/>
    <p:sldId id="618" r:id="rId22"/>
    <p:sldId id="591" r:id="rId23"/>
    <p:sldId id="580" r:id="rId24"/>
    <p:sldId id="534" r:id="rId25"/>
    <p:sldId id="581" r:id="rId26"/>
    <p:sldId id="576" r:id="rId27"/>
    <p:sldId id="593" r:id="rId28"/>
    <p:sldId id="594" r:id="rId29"/>
    <p:sldId id="578" r:id="rId30"/>
    <p:sldId id="485" r:id="rId31"/>
    <p:sldId id="488" r:id="rId32"/>
    <p:sldId id="582" r:id="rId33"/>
    <p:sldId id="490" r:id="rId34"/>
    <p:sldId id="491" r:id="rId35"/>
    <p:sldId id="492" r:id="rId36"/>
    <p:sldId id="493" r:id="rId37"/>
    <p:sldId id="583" r:id="rId38"/>
    <p:sldId id="495" r:id="rId39"/>
    <p:sldId id="507" r:id="rId40"/>
    <p:sldId id="785" r:id="rId41"/>
    <p:sldId id="786" r:id="rId42"/>
    <p:sldId id="577" r:id="rId43"/>
    <p:sldId id="805" r:id="rId44"/>
    <p:sldId id="806" r:id="rId45"/>
    <p:sldId id="584" r:id="rId46"/>
    <p:sldId id="789" r:id="rId47"/>
    <p:sldId id="790" r:id="rId48"/>
    <p:sldId id="791" r:id="rId49"/>
    <p:sldId id="597" r:id="rId50"/>
    <p:sldId id="516" r:id="rId51"/>
    <p:sldId id="546" r:id="rId52"/>
    <p:sldId id="792" r:id="rId53"/>
    <p:sldId id="559" r:id="rId54"/>
    <p:sldId id="793" r:id="rId55"/>
    <p:sldId id="794" r:id="rId56"/>
    <p:sldId id="784" r:id="rId57"/>
    <p:sldId id="807" r:id="rId58"/>
    <p:sldId id="796" r:id="rId59"/>
    <p:sldId id="797" r:id="rId60"/>
    <p:sldId id="799" r:id="rId61"/>
    <p:sldId id="800" r:id="rId62"/>
  </p:sldIdLst>
  <p:sldSz cx="12192000" cy="6858000"/>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74" autoAdjust="0"/>
    <p:restoredTop sz="92741" autoAdjust="0"/>
  </p:normalViewPr>
  <p:slideViewPr>
    <p:cSldViewPr snapToGrid="0">
      <p:cViewPr varScale="1">
        <p:scale>
          <a:sx n="84" d="100"/>
          <a:sy n="84" d="100"/>
        </p:scale>
        <p:origin x="198" y="78"/>
      </p:cViewPr>
      <p:guideLst>
        <p:guide orient="horz" pos="2160"/>
        <p:guide pos="3840"/>
      </p:guideLst>
    </p:cSldViewPr>
  </p:slideViewPr>
  <p:notesTextViewPr>
    <p:cViewPr>
      <p:scale>
        <a:sx n="1" d="1"/>
        <a:sy n="1" d="1"/>
      </p:scale>
      <p:origin x="0" y="0"/>
    </p:cViewPr>
  </p:notesTextViewPr>
  <p:notesViewPr>
    <p:cSldViewPr snapToGrid="0">
      <p:cViewPr varScale="1">
        <p:scale>
          <a:sx n="53" d="100"/>
          <a:sy n="53" d="100"/>
        </p:scale>
        <p:origin x="29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399B8B-FC9B-48B7-99E2-5583458486B1}"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7D442CFE-8310-4EA8-ABF2-2A2302D03D1C}">
      <dgm:prSet phldrT="[Text]"/>
      <dgm:spPr>
        <a:solidFill>
          <a:schemeClr val="bg2"/>
        </a:solidFill>
      </dgm:spPr>
      <dgm:t>
        <a:bodyPr/>
        <a:lstStyle/>
        <a:p>
          <a:r>
            <a:rPr lang="en-US" b="1" noProof="0" dirty="0"/>
            <a:t>Global Acute Malnutrition </a:t>
          </a:r>
          <a:r>
            <a:rPr lang="en-US" noProof="0" dirty="0"/>
            <a:t>(GAM) = MAM and SAM together</a:t>
          </a:r>
        </a:p>
      </dgm:t>
    </dgm:pt>
    <dgm:pt modelId="{34FB7F99-969D-43C7-AF64-707E2F1682C3}" type="parTrans" cxnId="{EFE1C95C-D0FD-4E94-ABEA-83BBEC6F79BB}">
      <dgm:prSet/>
      <dgm:spPr/>
      <dgm:t>
        <a:bodyPr/>
        <a:lstStyle/>
        <a:p>
          <a:endParaRPr lang="en-GB"/>
        </a:p>
      </dgm:t>
    </dgm:pt>
    <dgm:pt modelId="{B8CA3803-CA03-46C1-907C-51B0426F837A}" type="sibTrans" cxnId="{EFE1C95C-D0FD-4E94-ABEA-83BBEC6F79BB}">
      <dgm:prSet/>
      <dgm:spPr/>
      <dgm:t>
        <a:bodyPr/>
        <a:lstStyle/>
        <a:p>
          <a:endParaRPr lang="en-GB"/>
        </a:p>
      </dgm:t>
    </dgm:pt>
    <dgm:pt modelId="{AF1BAAE8-318B-4DF6-8427-BCB2B129686E}">
      <dgm:prSet phldrT="[Text]"/>
      <dgm:spPr>
        <a:solidFill>
          <a:schemeClr val="bg2">
            <a:lumMod val="60000"/>
            <a:lumOff val="40000"/>
          </a:schemeClr>
        </a:solidFill>
      </dgm:spPr>
      <dgm:t>
        <a:bodyPr/>
        <a:lstStyle/>
        <a:p>
          <a:r>
            <a:rPr lang="en-US" b="1" noProof="0" dirty="0">
              <a:solidFill>
                <a:schemeClr val="tx1"/>
              </a:solidFill>
            </a:rPr>
            <a:t>Moderate Acute Malnutrition </a:t>
          </a:r>
          <a:r>
            <a:rPr lang="en-US" noProof="0" dirty="0">
              <a:solidFill>
                <a:schemeClr val="tx1"/>
              </a:solidFill>
            </a:rPr>
            <a:t>(MAM) = Moderate wasting</a:t>
          </a:r>
        </a:p>
      </dgm:t>
    </dgm:pt>
    <dgm:pt modelId="{90B40519-8726-4A3F-8DBB-7F48FA2D0631}" type="parTrans" cxnId="{0DFEB4AF-2112-4E52-A5F4-A478D623050C}">
      <dgm:prSet/>
      <dgm:spPr/>
      <dgm:t>
        <a:bodyPr/>
        <a:lstStyle/>
        <a:p>
          <a:endParaRPr lang="fr-FR" noProof="0" dirty="0"/>
        </a:p>
      </dgm:t>
    </dgm:pt>
    <dgm:pt modelId="{5BD79B13-D387-4557-95B2-161785EA13B5}" type="sibTrans" cxnId="{0DFEB4AF-2112-4E52-A5F4-A478D623050C}">
      <dgm:prSet/>
      <dgm:spPr/>
      <dgm:t>
        <a:bodyPr/>
        <a:lstStyle/>
        <a:p>
          <a:endParaRPr lang="en-GB"/>
        </a:p>
      </dgm:t>
    </dgm:pt>
    <dgm:pt modelId="{458C7F61-D6E9-498D-8AD3-F6F72C77CC95}">
      <dgm:prSet phldrT="[Text]"/>
      <dgm:spPr>
        <a:solidFill>
          <a:srgbClr val="FF0000"/>
        </a:solidFill>
      </dgm:spPr>
      <dgm:t>
        <a:bodyPr/>
        <a:lstStyle/>
        <a:p>
          <a:r>
            <a:rPr lang="en-US" b="1" noProof="0" dirty="0"/>
            <a:t>Severe Acute Malnutrition </a:t>
          </a:r>
          <a:r>
            <a:rPr lang="en-US" noProof="0" dirty="0"/>
            <a:t>(SAM) = Severe wasting AND/OR bilateral edema</a:t>
          </a:r>
        </a:p>
      </dgm:t>
    </dgm:pt>
    <dgm:pt modelId="{1C21C76B-17B9-404F-8C10-BDD820121351}" type="parTrans" cxnId="{ADC9DAF0-BD8C-42BC-821C-57D55308812B}">
      <dgm:prSet/>
      <dgm:spPr/>
      <dgm:t>
        <a:bodyPr/>
        <a:lstStyle/>
        <a:p>
          <a:endParaRPr lang="fr-FR" noProof="0" dirty="0"/>
        </a:p>
      </dgm:t>
    </dgm:pt>
    <dgm:pt modelId="{281A0414-98FE-46A2-A165-C7A70D72816F}" type="sibTrans" cxnId="{ADC9DAF0-BD8C-42BC-821C-57D55308812B}">
      <dgm:prSet/>
      <dgm:spPr/>
      <dgm:t>
        <a:bodyPr/>
        <a:lstStyle/>
        <a:p>
          <a:endParaRPr lang="en-GB"/>
        </a:p>
      </dgm:t>
    </dgm:pt>
    <dgm:pt modelId="{A4513ABA-D909-4E65-9387-EEC8EF5DA19B}" type="pres">
      <dgm:prSet presAssocID="{F9399B8B-FC9B-48B7-99E2-5583458486B1}" presName="diagram" presStyleCnt="0">
        <dgm:presLayoutVars>
          <dgm:chPref val="1"/>
          <dgm:dir/>
          <dgm:animOne val="branch"/>
          <dgm:animLvl val="lvl"/>
          <dgm:resizeHandles val="exact"/>
        </dgm:presLayoutVars>
      </dgm:prSet>
      <dgm:spPr/>
    </dgm:pt>
    <dgm:pt modelId="{F04E0EDE-71C8-4CF8-8FCC-820208C41B6E}" type="pres">
      <dgm:prSet presAssocID="{7D442CFE-8310-4EA8-ABF2-2A2302D03D1C}" presName="root1" presStyleCnt="0"/>
      <dgm:spPr/>
    </dgm:pt>
    <dgm:pt modelId="{58CA586D-5116-4462-AFA7-BD6D97094EA1}" type="pres">
      <dgm:prSet presAssocID="{7D442CFE-8310-4EA8-ABF2-2A2302D03D1C}" presName="LevelOneTextNode" presStyleLbl="node0" presStyleIdx="0" presStyleCnt="1">
        <dgm:presLayoutVars>
          <dgm:chPref val="3"/>
        </dgm:presLayoutVars>
      </dgm:prSet>
      <dgm:spPr/>
    </dgm:pt>
    <dgm:pt modelId="{D15DDEBA-375D-40DC-BBC5-DFCA6387562F}" type="pres">
      <dgm:prSet presAssocID="{7D442CFE-8310-4EA8-ABF2-2A2302D03D1C}" presName="level2hierChild" presStyleCnt="0"/>
      <dgm:spPr/>
    </dgm:pt>
    <dgm:pt modelId="{A77C062B-3611-4EB3-8930-F4345E9B6316}" type="pres">
      <dgm:prSet presAssocID="{90B40519-8726-4A3F-8DBB-7F48FA2D0631}" presName="conn2-1" presStyleLbl="parChTrans1D2" presStyleIdx="0" presStyleCnt="2"/>
      <dgm:spPr/>
    </dgm:pt>
    <dgm:pt modelId="{CBA93598-556A-4C06-8476-BA764DB423FB}" type="pres">
      <dgm:prSet presAssocID="{90B40519-8726-4A3F-8DBB-7F48FA2D0631}" presName="connTx" presStyleLbl="parChTrans1D2" presStyleIdx="0" presStyleCnt="2"/>
      <dgm:spPr/>
    </dgm:pt>
    <dgm:pt modelId="{98C4534A-DF7A-43F2-BA06-7683D5B556E9}" type="pres">
      <dgm:prSet presAssocID="{AF1BAAE8-318B-4DF6-8427-BCB2B129686E}" presName="root2" presStyleCnt="0"/>
      <dgm:spPr/>
    </dgm:pt>
    <dgm:pt modelId="{F38D159B-5E49-4B4A-B98A-DA12301BB229}" type="pres">
      <dgm:prSet presAssocID="{AF1BAAE8-318B-4DF6-8427-BCB2B129686E}" presName="LevelTwoTextNode" presStyleLbl="node2" presStyleIdx="0" presStyleCnt="2">
        <dgm:presLayoutVars>
          <dgm:chPref val="3"/>
        </dgm:presLayoutVars>
      </dgm:prSet>
      <dgm:spPr/>
    </dgm:pt>
    <dgm:pt modelId="{8F2A2E76-D8E9-4586-B0AB-75CA31C813FA}" type="pres">
      <dgm:prSet presAssocID="{AF1BAAE8-318B-4DF6-8427-BCB2B129686E}" presName="level3hierChild" presStyleCnt="0"/>
      <dgm:spPr/>
    </dgm:pt>
    <dgm:pt modelId="{CD3415C1-959E-4F32-9011-20B639F064F2}" type="pres">
      <dgm:prSet presAssocID="{1C21C76B-17B9-404F-8C10-BDD820121351}" presName="conn2-1" presStyleLbl="parChTrans1D2" presStyleIdx="1" presStyleCnt="2"/>
      <dgm:spPr/>
    </dgm:pt>
    <dgm:pt modelId="{09871662-C41D-43C5-8C8D-2ED82E53E804}" type="pres">
      <dgm:prSet presAssocID="{1C21C76B-17B9-404F-8C10-BDD820121351}" presName="connTx" presStyleLbl="parChTrans1D2" presStyleIdx="1" presStyleCnt="2"/>
      <dgm:spPr/>
    </dgm:pt>
    <dgm:pt modelId="{DA714CAE-F1A8-4D3C-AD6C-23EED4F34C8B}" type="pres">
      <dgm:prSet presAssocID="{458C7F61-D6E9-498D-8AD3-F6F72C77CC95}" presName="root2" presStyleCnt="0"/>
      <dgm:spPr/>
    </dgm:pt>
    <dgm:pt modelId="{A0E48837-B05F-47F3-9937-7C043468DB69}" type="pres">
      <dgm:prSet presAssocID="{458C7F61-D6E9-498D-8AD3-F6F72C77CC95}" presName="LevelTwoTextNode" presStyleLbl="node2" presStyleIdx="1" presStyleCnt="2">
        <dgm:presLayoutVars>
          <dgm:chPref val="3"/>
        </dgm:presLayoutVars>
      </dgm:prSet>
      <dgm:spPr/>
    </dgm:pt>
    <dgm:pt modelId="{585C306D-3104-4261-81C7-53D1F2DA35F4}" type="pres">
      <dgm:prSet presAssocID="{458C7F61-D6E9-498D-8AD3-F6F72C77CC95}" presName="level3hierChild" presStyleCnt="0"/>
      <dgm:spPr/>
    </dgm:pt>
  </dgm:ptLst>
  <dgm:cxnLst>
    <dgm:cxn modelId="{A5C48614-97CA-484A-9EAC-E15A65F7B245}" type="presOf" srcId="{90B40519-8726-4A3F-8DBB-7F48FA2D0631}" destId="{A77C062B-3611-4EB3-8930-F4345E9B6316}" srcOrd="0" destOrd="0" presId="urn:microsoft.com/office/officeart/2005/8/layout/hierarchy2"/>
    <dgm:cxn modelId="{35EE8B36-9442-43A3-95FF-7333C0F0790D}" type="presOf" srcId="{458C7F61-D6E9-498D-8AD3-F6F72C77CC95}" destId="{A0E48837-B05F-47F3-9937-7C043468DB69}" srcOrd="0" destOrd="0" presId="urn:microsoft.com/office/officeart/2005/8/layout/hierarchy2"/>
    <dgm:cxn modelId="{EFE1C95C-D0FD-4E94-ABEA-83BBEC6F79BB}" srcId="{F9399B8B-FC9B-48B7-99E2-5583458486B1}" destId="{7D442CFE-8310-4EA8-ABF2-2A2302D03D1C}" srcOrd="0" destOrd="0" parTransId="{34FB7F99-969D-43C7-AF64-707E2F1682C3}" sibTransId="{B8CA3803-CA03-46C1-907C-51B0426F837A}"/>
    <dgm:cxn modelId="{C765E044-BCB4-4767-86DE-67DDEE7F93B6}" type="presOf" srcId="{90B40519-8726-4A3F-8DBB-7F48FA2D0631}" destId="{CBA93598-556A-4C06-8476-BA764DB423FB}" srcOrd="1" destOrd="0" presId="urn:microsoft.com/office/officeart/2005/8/layout/hierarchy2"/>
    <dgm:cxn modelId="{57F15D66-CF61-4A5F-A67C-A6C6AE1D287D}" type="presOf" srcId="{F9399B8B-FC9B-48B7-99E2-5583458486B1}" destId="{A4513ABA-D909-4E65-9387-EEC8EF5DA19B}" srcOrd="0" destOrd="0" presId="urn:microsoft.com/office/officeart/2005/8/layout/hierarchy2"/>
    <dgm:cxn modelId="{BD6A714C-0087-47B1-B1C2-2F336E2D805E}" type="presOf" srcId="{1C21C76B-17B9-404F-8C10-BDD820121351}" destId="{09871662-C41D-43C5-8C8D-2ED82E53E804}" srcOrd="1" destOrd="0" presId="urn:microsoft.com/office/officeart/2005/8/layout/hierarchy2"/>
    <dgm:cxn modelId="{05D5A17E-E88E-4C69-B632-1C03F3F36D73}" type="presOf" srcId="{1C21C76B-17B9-404F-8C10-BDD820121351}" destId="{CD3415C1-959E-4F32-9011-20B639F064F2}" srcOrd="0" destOrd="0" presId="urn:microsoft.com/office/officeart/2005/8/layout/hierarchy2"/>
    <dgm:cxn modelId="{0DFEB4AF-2112-4E52-A5F4-A478D623050C}" srcId="{7D442CFE-8310-4EA8-ABF2-2A2302D03D1C}" destId="{AF1BAAE8-318B-4DF6-8427-BCB2B129686E}" srcOrd="0" destOrd="0" parTransId="{90B40519-8726-4A3F-8DBB-7F48FA2D0631}" sibTransId="{5BD79B13-D387-4557-95B2-161785EA13B5}"/>
    <dgm:cxn modelId="{C6EF05E2-01AD-45B1-B838-35AE8866E404}" type="presOf" srcId="{AF1BAAE8-318B-4DF6-8427-BCB2B129686E}" destId="{F38D159B-5E49-4B4A-B98A-DA12301BB229}" srcOrd="0" destOrd="0" presId="urn:microsoft.com/office/officeart/2005/8/layout/hierarchy2"/>
    <dgm:cxn modelId="{ADC9DAF0-BD8C-42BC-821C-57D55308812B}" srcId="{7D442CFE-8310-4EA8-ABF2-2A2302D03D1C}" destId="{458C7F61-D6E9-498D-8AD3-F6F72C77CC95}" srcOrd="1" destOrd="0" parTransId="{1C21C76B-17B9-404F-8C10-BDD820121351}" sibTransId="{281A0414-98FE-46A2-A165-C7A70D72816F}"/>
    <dgm:cxn modelId="{EE7B55FD-1DF3-408D-9FFA-CAE3A7457060}" type="presOf" srcId="{7D442CFE-8310-4EA8-ABF2-2A2302D03D1C}" destId="{58CA586D-5116-4462-AFA7-BD6D97094EA1}" srcOrd="0" destOrd="0" presId="urn:microsoft.com/office/officeart/2005/8/layout/hierarchy2"/>
    <dgm:cxn modelId="{6C7822B9-21CD-4C5C-AC3D-2547731BF3A3}" type="presParOf" srcId="{A4513ABA-D909-4E65-9387-EEC8EF5DA19B}" destId="{F04E0EDE-71C8-4CF8-8FCC-820208C41B6E}" srcOrd="0" destOrd="0" presId="urn:microsoft.com/office/officeart/2005/8/layout/hierarchy2"/>
    <dgm:cxn modelId="{9EB52326-4115-43D8-A4EE-0A324E05A8EB}" type="presParOf" srcId="{F04E0EDE-71C8-4CF8-8FCC-820208C41B6E}" destId="{58CA586D-5116-4462-AFA7-BD6D97094EA1}" srcOrd="0" destOrd="0" presId="urn:microsoft.com/office/officeart/2005/8/layout/hierarchy2"/>
    <dgm:cxn modelId="{04AE4EAA-D6B7-4D1F-9EFD-5598DAD3D2B0}" type="presParOf" srcId="{F04E0EDE-71C8-4CF8-8FCC-820208C41B6E}" destId="{D15DDEBA-375D-40DC-BBC5-DFCA6387562F}" srcOrd="1" destOrd="0" presId="urn:microsoft.com/office/officeart/2005/8/layout/hierarchy2"/>
    <dgm:cxn modelId="{A712234D-48F6-4E72-99C0-8EE3D842A91E}" type="presParOf" srcId="{D15DDEBA-375D-40DC-BBC5-DFCA6387562F}" destId="{A77C062B-3611-4EB3-8930-F4345E9B6316}" srcOrd="0" destOrd="0" presId="urn:microsoft.com/office/officeart/2005/8/layout/hierarchy2"/>
    <dgm:cxn modelId="{676EE9E4-622E-4FEA-A0C2-03F05C59525D}" type="presParOf" srcId="{A77C062B-3611-4EB3-8930-F4345E9B6316}" destId="{CBA93598-556A-4C06-8476-BA764DB423FB}" srcOrd="0" destOrd="0" presId="urn:microsoft.com/office/officeart/2005/8/layout/hierarchy2"/>
    <dgm:cxn modelId="{D9B3180A-F4F2-4F89-A346-EBA543E0F385}" type="presParOf" srcId="{D15DDEBA-375D-40DC-BBC5-DFCA6387562F}" destId="{98C4534A-DF7A-43F2-BA06-7683D5B556E9}" srcOrd="1" destOrd="0" presId="urn:microsoft.com/office/officeart/2005/8/layout/hierarchy2"/>
    <dgm:cxn modelId="{F3B6959C-4055-451B-A139-208575056813}" type="presParOf" srcId="{98C4534A-DF7A-43F2-BA06-7683D5B556E9}" destId="{F38D159B-5E49-4B4A-B98A-DA12301BB229}" srcOrd="0" destOrd="0" presId="urn:microsoft.com/office/officeart/2005/8/layout/hierarchy2"/>
    <dgm:cxn modelId="{DB7DA67A-7D70-43EA-BB88-CAD45A062C52}" type="presParOf" srcId="{98C4534A-DF7A-43F2-BA06-7683D5B556E9}" destId="{8F2A2E76-D8E9-4586-B0AB-75CA31C813FA}" srcOrd="1" destOrd="0" presId="urn:microsoft.com/office/officeart/2005/8/layout/hierarchy2"/>
    <dgm:cxn modelId="{C917AA23-90EC-4015-ACBD-747A4B79CBDD}" type="presParOf" srcId="{D15DDEBA-375D-40DC-BBC5-DFCA6387562F}" destId="{CD3415C1-959E-4F32-9011-20B639F064F2}" srcOrd="2" destOrd="0" presId="urn:microsoft.com/office/officeart/2005/8/layout/hierarchy2"/>
    <dgm:cxn modelId="{1948ED34-112D-407C-B745-3A30B63EFAE0}" type="presParOf" srcId="{CD3415C1-959E-4F32-9011-20B639F064F2}" destId="{09871662-C41D-43C5-8C8D-2ED82E53E804}" srcOrd="0" destOrd="0" presId="urn:microsoft.com/office/officeart/2005/8/layout/hierarchy2"/>
    <dgm:cxn modelId="{A03660DE-EF22-4416-9CD9-C21C2BCE7E8D}" type="presParOf" srcId="{D15DDEBA-375D-40DC-BBC5-DFCA6387562F}" destId="{DA714CAE-F1A8-4D3C-AD6C-23EED4F34C8B}" srcOrd="3" destOrd="0" presId="urn:microsoft.com/office/officeart/2005/8/layout/hierarchy2"/>
    <dgm:cxn modelId="{5083B31A-036C-4FB3-84B9-EB5880414BE8}" type="presParOf" srcId="{DA714CAE-F1A8-4D3C-AD6C-23EED4F34C8B}" destId="{A0E48837-B05F-47F3-9937-7C043468DB69}" srcOrd="0" destOrd="0" presId="urn:microsoft.com/office/officeart/2005/8/layout/hierarchy2"/>
    <dgm:cxn modelId="{04578F95-3ED6-4864-8226-3F5CFBE78B88}" type="presParOf" srcId="{DA714CAE-F1A8-4D3C-AD6C-23EED4F34C8B}" destId="{585C306D-3104-4261-81C7-53D1F2DA35F4}"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CA586D-5116-4462-AFA7-BD6D97094EA1}">
      <dsp:nvSpPr>
        <dsp:cNvPr id="0" name=""/>
        <dsp:cNvSpPr/>
      </dsp:nvSpPr>
      <dsp:spPr>
        <a:xfrm>
          <a:off x="2812" y="1587762"/>
          <a:ext cx="3298022" cy="1649011"/>
        </a:xfrm>
        <a:prstGeom prst="roundRect">
          <a:avLst>
            <a:gd name="adj" fmla="val 10000"/>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noProof="0" dirty="0"/>
            <a:t>Global Acute Malnutrition </a:t>
          </a:r>
          <a:r>
            <a:rPr lang="en-US" sz="2300" kern="1200" noProof="0" dirty="0"/>
            <a:t>(GAM) = MAM and SAM together</a:t>
          </a:r>
        </a:p>
      </dsp:txBody>
      <dsp:txXfrm>
        <a:off x="51110" y="1636060"/>
        <a:ext cx="3201426" cy="1552415"/>
      </dsp:txXfrm>
    </dsp:sp>
    <dsp:sp modelId="{A77C062B-3611-4EB3-8930-F4345E9B6316}">
      <dsp:nvSpPr>
        <dsp:cNvPr id="0" name=""/>
        <dsp:cNvSpPr/>
      </dsp:nvSpPr>
      <dsp:spPr>
        <a:xfrm rot="19457599">
          <a:off x="3148134" y="1907415"/>
          <a:ext cx="1624610" cy="61523"/>
        </a:xfrm>
        <a:custGeom>
          <a:avLst/>
          <a:gdLst/>
          <a:ahLst/>
          <a:cxnLst/>
          <a:rect l="0" t="0" r="0" b="0"/>
          <a:pathLst>
            <a:path>
              <a:moveTo>
                <a:pt x="0" y="30761"/>
              </a:moveTo>
              <a:lnTo>
                <a:pt x="1624610" y="307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fr-FR" sz="600" kern="1200" noProof="0" dirty="0"/>
        </a:p>
      </dsp:txBody>
      <dsp:txXfrm>
        <a:off x="3919824" y="1897561"/>
        <a:ext cx="81230" cy="81230"/>
      </dsp:txXfrm>
    </dsp:sp>
    <dsp:sp modelId="{F38D159B-5E49-4B4A-B98A-DA12301BB229}">
      <dsp:nvSpPr>
        <dsp:cNvPr id="0" name=""/>
        <dsp:cNvSpPr/>
      </dsp:nvSpPr>
      <dsp:spPr>
        <a:xfrm>
          <a:off x="4620044" y="639580"/>
          <a:ext cx="3298022" cy="1649011"/>
        </a:xfrm>
        <a:prstGeom prst="roundRect">
          <a:avLst>
            <a:gd name="adj" fmla="val 10000"/>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noProof="0" dirty="0">
              <a:solidFill>
                <a:schemeClr val="tx1"/>
              </a:solidFill>
            </a:rPr>
            <a:t>Moderate Acute Malnutrition </a:t>
          </a:r>
          <a:r>
            <a:rPr lang="en-US" sz="2300" kern="1200" noProof="0" dirty="0">
              <a:solidFill>
                <a:schemeClr val="tx1"/>
              </a:solidFill>
            </a:rPr>
            <a:t>(MAM) = Moderate wasting</a:t>
          </a:r>
        </a:p>
      </dsp:txBody>
      <dsp:txXfrm>
        <a:off x="4668342" y="687878"/>
        <a:ext cx="3201426" cy="1552415"/>
      </dsp:txXfrm>
    </dsp:sp>
    <dsp:sp modelId="{CD3415C1-959E-4F32-9011-20B639F064F2}">
      <dsp:nvSpPr>
        <dsp:cNvPr id="0" name=""/>
        <dsp:cNvSpPr/>
      </dsp:nvSpPr>
      <dsp:spPr>
        <a:xfrm rot="2142401">
          <a:off x="3148134" y="2855597"/>
          <a:ext cx="1624610" cy="61523"/>
        </a:xfrm>
        <a:custGeom>
          <a:avLst/>
          <a:gdLst/>
          <a:ahLst/>
          <a:cxnLst/>
          <a:rect l="0" t="0" r="0" b="0"/>
          <a:pathLst>
            <a:path>
              <a:moveTo>
                <a:pt x="0" y="30761"/>
              </a:moveTo>
              <a:lnTo>
                <a:pt x="1624610" y="307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fr-FR" sz="600" kern="1200" noProof="0" dirty="0"/>
        </a:p>
      </dsp:txBody>
      <dsp:txXfrm>
        <a:off x="3919824" y="2845743"/>
        <a:ext cx="81230" cy="81230"/>
      </dsp:txXfrm>
    </dsp:sp>
    <dsp:sp modelId="{A0E48837-B05F-47F3-9937-7C043468DB69}">
      <dsp:nvSpPr>
        <dsp:cNvPr id="0" name=""/>
        <dsp:cNvSpPr/>
      </dsp:nvSpPr>
      <dsp:spPr>
        <a:xfrm>
          <a:off x="4620044" y="2535943"/>
          <a:ext cx="3298022" cy="1649011"/>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noProof="0" dirty="0"/>
            <a:t>Severe Acute Malnutrition </a:t>
          </a:r>
          <a:r>
            <a:rPr lang="en-US" sz="2300" kern="1200" noProof="0" dirty="0"/>
            <a:t>(SAM) = Severe wasting AND/OR bilateral edema</a:t>
          </a:r>
        </a:p>
      </dsp:txBody>
      <dsp:txXfrm>
        <a:off x="4668342" y="2584241"/>
        <a:ext cx="3201426" cy="155241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5427"/>
          </a:xfrm>
          <a:prstGeom prst="rect">
            <a:avLst/>
          </a:prstGeom>
        </p:spPr>
        <p:txBody>
          <a:bodyPr vert="horz" lIns="91440" tIns="45720" rIns="91440" bIns="45720" rtlCol="0"/>
          <a:lstStyle>
            <a:lvl1pPr algn="r">
              <a:defRPr sz="1200"/>
            </a:lvl1pPr>
          </a:lstStyle>
          <a:p>
            <a:fld id="{AD0C5B54-F9E5-41C1-893A-C441DBEA6E81}" type="datetimeFigureOut">
              <a:rPr lang="fr-FR" smtClean="0"/>
              <a:t>01/12/2020</a:t>
            </a:fld>
            <a:endParaRPr lang="fr-FR"/>
          </a:p>
        </p:txBody>
      </p:sp>
      <p:sp>
        <p:nvSpPr>
          <p:cNvPr id="4" name="Espace réservé du pied de page 3"/>
          <p:cNvSpPr>
            <a:spLocks noGrp="1"/>
          </p:cNvSpPr>
          <p:nvPr>
            <p:ph type="ftr" sz="quarter" idx="2"/>
          </p:nvPr>
        </p:nvSpPr>
        <p:spPr>
          <a:xfrm>
            <a:off x="0" y="9378824"/>
            <a:ext cx="2945659" cy="49542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8824"/>
            <a:ext cx="2945659" cy="495426"/>
          </a:xfrm>
          <a:prstGeom prst="rect">
            <a:avLst/>
          </a:prstGeom>
        </p:spPr>
        <p:txBody>
          <a:bodyPr vert="horz" lIns="91440" tIns="45720" rIns="91440" bIns="45720" rtlCol="0" anchor="b"/>
          <a:lstStyle>
            <a:lvl1pPr algn="r">
              <a:defRPr sz="1200"/>
            </a:lvl1pPr>
          </a:lstStyle>
          <a:p>
            <a:fld id="{5AD5D9F7-94EC-4CBF-BDAE-6AC2E2422B10}" type="slidenum">
              <a:rPr lang="fr-FR" smtClean="0"/>
              <a:t>‹N°›</a:t>
            </a:fld>
            <a:endParaRPr lang="fr-FR"/>
          </a:p>
        </p:txBody>
      </p:sp>
    </p:spTree>
    <p:extLst>
      <p:ext uri="{BB962C8B-B14F-4D97-AF65-F5344CB8AC3E}">
        <p14:creationId xmlns:p14="http://schemas.microsoft.com/office/powerpoint/2010/main" val="272385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BCF22F87-B6A1-406F-8DCB-16EF88461318}" type="datetimeFigureOut">
              <a:rPr lang="fr-FR" smtClean="0"/>
              <a:t>01/12/2020</a:t>
            </a:fld>
            <a:endParaRPr lang="fr-FR"/>
          </a:p>
        </p:txBody>
      </p:sp>
      <p:sp>
        <p:nvSpPr>
          <p:cNvPr id="4" name="Espace réservé de l'image des diapositives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17AA6BA0-1B41-470B-9D1C-517E7763624D}" type="slidenum">
              <a:rPr lang="fr-FR" smtClean="0"/>
              <a:t>‹N°›</a:t>
            </a:fld>
            <a:endParaRPr lang="fr-FR"/>
          </a:p>
        </p:txBody>
      </p:sp>
    </p:spTree>
    <p:extLst>
      <p:ext uri="{BB962C8B-B14F-4D97-AF65-F5344CB8AC3E}">
        <p14:creationId xmlns:p14="http://schemas.microsoft.com/office/powerpoint/2010/main" val="525979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0956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10</a:t>
            </a:fld>
            <a:endParaRPr lang="fr-FR"/>
          </a:p>
        </p:txBody>
      </p:sp>
    </p:spTree>
    <p:extLst>
      <p:ext uri="{BB962C8B-B14F-4D97-AF65-F5344CB8AC3E}">
        <p14:creationId xmlns:p14="http://schemas.microsoft.com/office/powerpoint/2010/main" val="2896257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11</a:t>
            </a:fld>
            <a:endParaRPr lang="fr-FR"/>
          </a:p>
        </p:txBody>
      </p:sp>
    </p:spTree>
    <p:extLst>
      <p:ext uri="{BB962C8B-B14F-4D97-AF65-F5344CB8AC3E}">
        <p14:creationId xmlns:p14="http://schemas.microsoft.com/office/powerpoint/2010/main" val="2084985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12</a:t>
            </a:fld>
            <a:endParaRPr lang="fr-FR"/>
          </a:p>
        </p:txBody>
      </p:sp>
    </p:spTree>
    <p:extLst>
      <p:ext uri="{BB962C8B-B14F-4D97-AF65-F5344CB8AC3E}">
        <p14:creationId xmlns:p14="http://schemas.microsoft.com/office/powerpoint/2010/main" val="3488382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13</a:t>
            </a:fld>
            <a:endParaRPr lang="fr-FR"/>
          </a:p>
        </p:txBody>
      </p:sp>
    </p:spTree>
    <p:extLst>
      <p:ext uri="{BB962C8B-B14F-4D97-AF65-F5344CB8AC3E}">
        <p14:creationId xmlns:p14="http://schemas.microsoft.com/office/powerpoint/2010/main" val="3820403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To be adapted to the survey context. </a:t>
            </a:r>
          </a:p>
          <a:p>
            <a:r>
              <a:rPr lang="en-US" noProof="0" dirty="0"/>
              <a:t>For an example of a local events calendar to use and adapt to the refugee setting being surveyed, see SENS Anthropometry and Health Module tool: [Tool 1-Local Events Calendar].</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14</a:t>
            </a:fld>
            <a:endParaRPr lang="fr-FR"/>
          </a:p>
        </p:txBody>
      </p:sp>
    </p:spTree>
    <p:extLst>
      <p:ext uri="{BB962C8B-B14F-4D97-AF65-F5344CB8AC3E}">
        <p14:creationId xmlns:p14="http://schemas.microsoft.com/office/powerpoint/2010/main" val="7094192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15</a:t>
            </a:fld>
            <a:endParaRPr lang="fr-FR"/>
          </a:p>
        </p:txBody>
      </p:sp>
    </p:spTree>
    <p:extLst>
      <p:ext uri="{BB962C8B-B14F-4D97-AF65-F5344CB8AC3E}">
        <p14:creationId xmlns:p14="http://schemas.microsoft.com/office/powerpoint/2010/main" val="29423638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adapter au contexte de l’enquête</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16</a:t>
            </a:fld>
            <a:endParaRPr lang="fr-FR"/>
          </a:p>
        </p:txBody>
      </p:sp>
    </p:spTree>
    <p:extLst>
      <p:ext uri="{BB962C8B-B14F-4D97-AF65-F5344CB8AC3E}">
        <p14:creationId xmlns:p14="http://schemas.microsoft.com/office/powerpoint/2010/main" val="36639840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17</a:t>
            </a:fld>
            <a:endParaRPr lang="fr-FR"/>
          </a:p>
        </p:txBody>
      </p:sp>
    </p:spTree>
    <p:extLst>
      <p:ext uri="{BB962C8B-B14F-4D97-AF65-F5344CB8AC3E}">
        <p14:creationId xmlns:p14="http://schemas.microsoft.com/office/powerpoint/2010/main" val="2925279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Prepare several small pieces of paper and write on each paper an age in months.</a:t>
            </a:r>
          </a:p>
          <a:p>
            <a:endParaRPr lang="en-US" noProof="0" dirty="0"/>
          </a:p>
          <a:p>
            <a:r>
              <a:rPr lang="en-US" noProof="0" dirty="0"/>
              <a:t>One trainee will play the role of the mother and one trainee will play the role of the team leader--&gt; the team leader will try to determine the age in months of the child (age on the piece of paper)</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18</a:t>
            </a:fld>
            <a:endParaRPr lang="fr-FR"/>
          </a:p>
        </p:txBody>
      </p:sp>
    </p:spTree>
    <p:extLst>
      <p:ext uri="{BB962C8B-B14F-4D97-AF65-F5344CB8AC3E}">
        <p14:creationId xmlns:p14="http://schemas.microsoft.com/office/powerpoint/2010/main" val="3688249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19</a:t>
            </a:fld>
            <a:endParaRPr lang="fr-FR"/>
          </a:p>
        </p:txBody>
      </p:sp>
    </p:spTree>
    <p:extLst>
      <p:ext uri="{BB962C8B-B14F-4D97-AF65-F5344CB8AC3E}">
        <p14:creationId xmlns:p14="http://schemas.microsoft.com/office/powerpoint/2010/main" val="164033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a:t>
            </a:fld>
            <a:endParaRPr lang="fr-FR"/>
          </a:p>
        </p:txBody>
      </p:sp>
    </p:spTree>
    <p:extLst>
      <p:ext uri="{BB962C8B-B14F-4D97-AF65-F5344CB8AC3E}">
        <p14:creationId xmlns:p14="http://schemas.microsoft.com/office/powerpoint/2010/main" val="2866636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To be adapted to survey context</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20</a:t>
            </a:fld>
            <a:endParaRPr lang="fr-FR"/>
          </a:p>
        </p:txBody>
      </p:sp>
    </p:spTree>
    <p:extLst>
      <p:ext uri="{BB962C8B-B14F-4D97-AF65-F5344CB8AC3E}">
        <p14:creationId xmlns:p14="http://schemas.microsoft.com/office/powerpoint/2010/main" val="4432518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To be adapted to survey context</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21</a:t>
            </a:fld>
            <a:endParaRPr lang="fr-FR"/>
          </a:p>
        </p:txBody>
      </p:sp>
    </p:spTree>
    <p:extLst>
      <p:ext uri="{BB962C8B-B14F-4D97-AF65-F5344CB8AC3E}">
        <p14:creationId xmlns:p14="http://schemas.microsoft.com/office/powerpoint/2010/main" val="39558229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22</a:t>
            </a:fld>
            <a:endParaRPr lang="fr-FR"/>
          </a:p>
        </p:txBody>
      </p:sp>
    </p:spTree>
    <p:extLst>
      <p:ext uri="{BB962C8B-B14F-4D97-AF65-F5344CB8AC3E}">
        <p14:creationId xmlns:p14="http://schemas.microsoft.com/office/powerpoint/2010/main" val="13842528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b="1" noProof="0" dirty="0"/>
              <a:t>SENS recommendation: </a:t>
            </a:r>
            <a:r>
              <a:rPr lang="en-US" noProof="0" dirty="0"/>
              <a:t>only include this indicator if the survey is being carried out in settings with recent/new influxes of refugees and there is a suspicion of different nutritional status among these new refugees</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23</a:t>
            </a:fld>
            <a:endParaRPr lang="fr-FR"/>
          </a:p>
        </p:txBody>
      </p:sp>
    </p:spTree>
    <p:extLst>
      <p:ext uri="{BB962C8B-B14F-4D97-AF65-F5344CB8AC3E}">
        <p14:creationId xmlns:p14="http://schemas.microsoft.com/office/powerpoint/2010/main" val="42787491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24</a:t>
            </a:fld>
            <a:endParaRPr lang="fr-FR"/>
          </a:p>
        </p:txBody>
      </p:sp>
    </p:spTree>
    <p:extLst>
      <p:ext uri="{BB962C8B-B14F-4D97-AF65-F5344CB8AC3E}">
        <p14:creationId xmlns:p14="http://schemas.microsoft.com/office/powerpoint/2010/main" val="17767165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Variable « BSFP » is an optional SENS variable. Refer to Module 2 Anthropometry and Health for more details.</a:t>
            </a:r>
          </a:p>
          <a:p>
            <a:endParaRPr lang="en-US" noProof="0"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25</a:t>
            </a:fld>
            <a:endParaRPr lang="fr-FR"/>
          </a:p>
        </p:txBody>
      </p:sp>
    </p:spTree>
    <p:extLst>
      <p:ext uri="{BB962C8B-B14F-4D97-AF65-F5344CB8AC3E}">
        <p14:creationId xmlns:p14="http://schemas.microsoft.com/office/powerpoint/2010/main" val="1224050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Variable « DEWORM » is an optional SENS variable. Refer to Module 2 Anthropometry and Health for more details.</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26</a:t>
            </a:fld>
            <a:endParaRPr lang="fr-FR"/>
          </a:p>
        </p:txBody>
      </p:sp>
    </p:spTree>
    <p:extLst>
      <p:ext uri="{BB962C8B-B14F-4D97-AF65-F5344CB8AC3E}">
        <p14:creationId xmlns:p14="http://schemas.microsoft.com/office/powerpoint/2010/main" val="1232204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Variables </a:t>
            </a:r>
            <a:r>
              <a:rPr lang="fr-FR" dirty="0"/>
              <a:t>« DIARORS » and « DIARZINC »</a:t>
            </a:r>
            <a:r>
              <a:rPr lang="en-US" dirty="0"/>
              <a:t> are optional SENS variables. Refer to Module 2 Anthropometry and Health for more details.</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27</a:t>
            </a:fld>
            <a:endParaRPr lang="fr-FR"/>
          </a:p>
        </p:txBody>
      </p:sp>
    </p:spTree>
    <p:extLst>
      <p:ext uri="{BB962C8B-B14F-4D97-AF65-F5344CB8AC3E}">
        <p14:creationId xmlns:p14="http://schemas.microsoft.com/office/powerpoint/2010/main" val="33370358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28</a:t>
            </a:fld>
            <a:endParaRPr lang="fr-FR"/>
          </a:p>
        </p:txBody>
      </p:sp>
    </p:spTree>
    <p:extLst>
      <p:ext uri="{BB962C8B-B14F-4D97-AF65-F5344CB8AC3E}">
        <p14:creationId xmlns:p14="http://schemas.microsoft.com/office/powerpoint/2010/main" val="16323199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29</a:t>
            </a:fld>
            <a:endParaRPr lang="fr-FR"/>
          </a:p>
        </p:txBody>
      </p:sp>
    </p:spTree>
    <p:extLst>
      <p:ext uri="{BB962C8B-B14F-4D97-AF65-F5344CB8AC3E}">
        <p14:creationId xmlns:p14="http://schemas.microsoft.com/office/powerpoint/2010/main" val="3323323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a:t>
            </a:fld>
            <a:endParaRPr lang="fr-FR"/>
          </a:p>
        </p:txBody>
      </p:sp>
    </p:spTree>
    <p:extLst>
      <p:ext uri="{BB962C8B-B14F-4D97-AF65-F5344CB8AC3E}">
        <p14:creationId xmlns:p14="http://schemas.microsoft.com/office/powerpoint/2010/main" val="7773708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30</a:t>
            </a:fld>
            <a:endParaRPr lang="fr-FR"/>
          </a:p>
        </p:txBody>
      </p:sp>
    </p:spTree>
    <p:extLst>
      <p:ext uri="{BB962C8B-B14F-4D97-AF65-F5344CB8AC3E}">
        <p14:creationId xmlns:p14="http://schemas.microsoft.com/office/powerpoint/2010/main" val="13050219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31</a:t>
            </a:fld>
            <a:endParaRPr lang="fr-FR"/>
          </a:p>
        </p:txBody>
      </p:sp>
    </p:spTree>
    <p:extLst>
      <p:ext uri="{BB962C8B-B14F-4D97-AF65-F5344CB8AC3E}">
        <p14:creationId xmlns:p14="http://schemas.microsoft.com/office/powerpoint/2010/main" val="6757595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32</a:t>
            </a:fld>
            <a:endParaRPr lang="fr-FR"/>
          </a:p>
        </p:txBody>
      </p:sp>
    </p:spTree>
    <p:extLst>
      <p:ext uri="{BB962C8B-B14F-4D97-AF65-F5344CB8AC3E}">
        <p14:creationId xmlns:p14="http://schemas.microsoft.com/office/powerpoint/2010/main" val="2654075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Examples to be adapted to survey context</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33</a:t>
            </a:fld>
            <a:endParaRPr lang="fr-FR"/>
          </a:p>
        </p:txBody>
      </p:sp>
    </p:spTree>
    <p:extLst>
      <p:ext uri="{BB962C8B-B14F-4D97-AF65-F5344CB8AC3E}">
        <p14:creationId xmlns:p14="http://schemas.microsoft.com/office/powerpoint/2010/main" val="33585803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Examples to be adapted to survey context</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34</a:t>
            </a:fld>
            <a:endParaRPr lang="fr-FR"/>
          </a:p>
        </p:txBody>
      </p:sp>
    </p:spTree>
    <p:extLst>
      <p:ext uri="{BB962C8B-B14F-4D97-AF65-F5344CB8AC3E}">
        <p14:creationId xmlns:p14="http://schemas.microsoft.com/office/powerpoint/2010/main" val="42575619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Examples to be adapted to survey context</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35</a:t>
            </a:fld>
            <a:endParaRPr lang="fr-FR"/>
          </a:p>
        </p:txBody>
      </p:sp>
    </p:spTree>
    <p:extLst>
      <p:ext uri="{BB962C8B-B14F-4D97-AF65-F5344CB8AC3E}">
        <p14:creationId xmlns:p14="http://schemas.microsoft.com/office/powerpoint/2010/main" val="415306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36</a:t>
            </a:fld>
            <a:endParaRPr lang="fr-FR"/>
          </a:p>
        </p:txBody>
      </p:sp>
    </p:spTree>
    <p:extLst>
      <p:ext uri="{BB962C8B-B14F-4D97-AF65-F5344CB8AC3E}">
        <p14:creationId xmlns:p14="http://schemas.microsoft.com/office/powerpoint/2010/main" val="15880186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37</a:t>
            </a:fld>
            <a:endParaRPr lang="fr-FR"/>
          </a:p>
        </p:txBody>
      </p:sp>
    </p:spTree>
    <p:extLst>
      <p:ext uri="{BB962C8B-B14F-4D97-AF65-F5344CB8AC3E}">
        <p14:creationId xmlns:p14="http://schemas.microsoft.com/office/powerpoint/2010/main" val="38979735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7A. </a:t>
            </a:r>
            <a:r>
              <a:rPr lang="en-US" dirty="0"/>
              <a:t>This group includes different types of flesh foods and red organ meats. Any processed / cured products made from these organ meats should also be included. Only include as example the flesh foods and red organ meats commonly used for infants and young children in the local context.</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38</a:t>
            </a:fld>
            <a:endParaRPr lang="fr-FR"/>
          </a:p>
        </p:txBody>
      </p:sp>
    </p:spTree>
    <p:extLst>
      <p:ext uri="{BB962C8B-B14F-4D97-AF65-F5344CB8AC3E}">
        <p14:creationId xmlns:p14="http://schemas.microsoft.com/office/powerpoint/2010/main" val="16167222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7B. </a:t>
            </a:r>
            <a:r>
              <a:rPr lang="en-US" dirty="0"/>
              <a:t>Only include the blended foods being distributed in the local context as examples. If there are no fortified blended foods being distributed in the local context, you should delete this question.</a:t>
            </a:r>
          </a:p>
          <a:p>
            <a:r>
              <a:rPr lang="fr-FR" dirty="0"/>
              <a:t>7C. </a:t>
            </a:r>
            <a:r>
              <a:rPr lang="en-US" dirty="0"/>
              <a:t>Only include the special blended foods being distributed in the local context as examples. If there is no FBF++ being distributed in the local context, you should delete this question.</a:t>
            </a:r>
          </a:p>
          <a:p>
            <a:r>
              <a:rPr lang="fr-FR" dirty="0"/>
              <a:t>7D. </a:t>
            </a:r>
            <a:r>
              <a:rPr lang="en-US" dirty="0"/>
              <a:t>Only include the products being distributed in the local context as examples. If there are no RUTFs being distributed in the local context, you should delete this question.</a:t>
            </a:r>
          </a:p>
          <a:p>
            <a:r>
              <a:rPr lang="fr-FR" dirty="0"/>
              <a:t>7E. </a:t>
            </a:r>
            <a:r>
              <a:rPr lang="en-US" dirty="0"/>
              <a:t>Only include the products being distributed in the local context as examples. If there are no RUSFs being distributed in the local context, you should delete this question.</a:t>
            </a:r>
          </a:p>
          <a:p>
            <a:endParaRPr lang="fr-FR"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39</a:t>
            </a:fld>
            <a:endParaRPr lang="fr-FR"/>
          </a:p>
        </p:txBody>
      </p:sp>
    </p:spTree>
    <p:extLst>
      <p:ext uri="{BB962C8B-B14F-4D97-AF65-F5344CB8AC3E}">
        <p14:creationId xmlns:p14="http://schemas.microsoft.com/office/powerpoint/2010/main" val="1080941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a:t>
            </a:fld>
            <a:endParaRPr lang="fr-FR"/>
          </a:p>
        </p:txBody>
      </p:sp>
    </p:spTree>
    <p:extLst>
      <p:ext uri="{BB962C8B-B14F-4D97-AF65-F5344CB8AC3E}">
        <p14:creationId xmlns:p14="http://schemas.microsoft.com/office/powerpoint/2010/main" val="15444587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7F. </a:t>
            </a:r>
            <a:r>
              <a:rPr lang="en-US" dirty="0"/>
              <a:t>Only include the products being distributed in the local context as examples. If there are no LNS being distributed in the local context, you should delete this question.</a:t>
            </a:r>
          </a:p>
          <a:p>
            <a:r>
              <a:rPr lang="fr-FR" dirty="0"/>
              <a:t>7G. </a:t>
            </a:r>
            <a:r>
              <a:rPr lang="en-US" dirty="0"/>
              <a:t>This includes iron fortified infant formula only.</a:t>
            </a:r>
            <a:endParaRPr lang="fr-FR" dirty="0"/>
          </a:p>
          <a:p>
            <a:r>
              <a:rPr lang="fr-FR" dirty="0"/>
              <a:t>7H. </a:t>
            </a:r>
            <a:r>
              <a:rPr lang="en-US" dirty="0"/>
              <a:t>Include commercial baby foods that are iron fortified such as industrially produced and marketed complementary foods.</a:t>
            </a:r>
          </a:p>
          <a:p>
            <a:endParaRPr lang="fr-FR" dirty="0"/>
          </a:p>
          <a:p>
            <a:endParaRPr lang="fr-FR"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40</a:t>
            </a:fld>
            <a:endParaRPr lang="fr-FR"/>
          </a:p>
        </p:txBody>
      </p:sp>
    </p:spTree>
    <p:extLst>
      <p:ext uri="{BB962C8B-B14F-4D97-AF65-F5344CB8AC3E}">
        <p14:creationId xmlns:p14="http://schemas.microsoft.com/office/powerpoint/2010/main" val="4214956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rPr>
              <a:t>If there are no MNPs being distributed in the local context, you should delete this question.</a:t>
            </a:r>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41</a:t>
            </a:fld>
            <a:endParaRPr lang="fr-FR"/>
          </a:p>
        </p:txBody>
      </p:sp>
    </p:spTree>
    <p:extLst>
      <p:ext uri="{BB962C8B-B14F-4D97-AF65-F5344CB8AC3E}">
        <p14:creationId xmlns:p14="http://schemas.microsoft.com/office/powerpoint/2010/main" val="33988757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42</a:t>
            </a:fld>
            <a:endParaRPr lang="fr-FR"/>
          </a:p>
        </p:txBody>
      </p:sp>
    </p:spTree>
    <p:extLst>
      <p:ext uri="{BB962C8B-B14F-4D97-AF65-F5344CB8AC3E}">
        <p14:creationId xmlns:p14="http://schemas.microsoft.com/office/powerpoint/2010/main" val="23787168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To be adapted to survey context</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43</a:t>
            </a:fld>
            <a:endParaRPr lang="fr-FR"/>
          </a:p>
        </p:txBody>
      </p:sp>
    </p:spTree>
    <p:extLst>
      <p:ext uri="{BB962C8B-B14F-4D97-AF65-F5344CB8AC3E}">
        <p14:creationId xmlns:p14="http://schemas.microsoft.com/office/powerpoint/2010/main" val="21047940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To be adapted to survey context</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44</a:t>
            </a:fld>
            <a:endParaRPr lang="fr-FR"/>
          </a:p>
        </p:txBody>
      </p:sp>
    </p:spTree>
    <p:extLst>
      <p:ext uri="{BB962C8B-B14F-4D97-AF65-F5344CB8AC3E}">
        <p14:creationId xmlns:p14="http://schemas.microsoft.com/office/powerpoint/2010/main" val="909565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45</a:t>
            </a:fld>
            <a:endParaRPr lang="fr-FR"/>
          </a:p>
        </p:txBody>
      </p:sp>
    </p:spTree>
    <p:extLst>
      <p:ext uri="{BB962C8B-B14F-4D97-AF65-F5344CB8AC3E}">
        <p14:creationId xmlns:p14="http://schemas.microsoft.com/office/powerpoint/2010/main" val="604591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46</a:t>
            </a:fld>
            <a:endParaRPr lang="fr-FR"/>
          </a:p>
        </p:txBody>
      </p:sp>
    </p:spTree>
    <p:extLst>
      <p:ext uri="{BB962C8B-B14F-4D97-AF65-F5344CB8AC3E}">
        <p14:creationId xmlns:p14="http://schemas.microsoft.com/office/powerpoint/2010/main" val="16252789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noProof="0" dirty="0"/>
              <a:t>SENS Recommendation: </a:t>
            </a:r>
            <a:r>
              <a:rPr lang="en-US" noProof="0" dirty="0"/>
              <a:t>include WMBSFP/Question WM10 in all contexts where a BSFP is in place for pregnant and lactating women with an infant less than 6 months</a:t>
            </a:r>
          </a:p>
          <a:p>
            <a:endParaRPr lang="en-US" noProof="0"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47</a:t>
            </a:fld>
            <a:endParaRPr lang="fr-FR"/>
          </a:p>
        </p:txBody>
      </p:sp>
    </p:spTree>
    <p:extLst>
      <p:ext uri="{BB962C8B-B14F-4D97-AF65-F5344CB8AC3E}">
        <p14:creationId xmlns:p14="http://schemas.microsoft.com/office/powerpoint/2010/main" val="23093381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noProof="0" dirty="0"/>
              <a:t>SENS Recommendation: </a:t>
            </a:r>
            <a:r>
              <a:rPr lang="en-US" noProof="0" dirty="0"/>
              <a:t>include WMMUAC/Question WM11, only if results are needed for a baseline assessment or for programme monitoring purposes. MUAC in women is usually needed in contexts where there is a BSFP in place for women; usually such </a:t>
            </a:r>
            <a:r>
              <a:rPr lang="en-US" noProof="0" dirty="0" err="1"/>
              <a:t>programmes</a:t>
            </a:r>
            <a:r>
              <a:rPr lang="en-US" noProof="0" dirty="0"/>
              <a:t> are for pregnant and lactating women with an infant less than 6 months.</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48</a:t>
            </a:fld>
            <a:endParaRPr lang="fr-FR"/>
          </a:p>
        </p:txBody>
      </p:sp>
    </p:spTree>
    <p:extLst>
      <p:ext uri="{BB962C8B-B14F-4D97-AF65-F5344CB8AC3E}">
        <p14:creationId xmlns:p14="http://schemas.microsoft.com/office/powerpoint/2010/main" val="17355406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For a template of the participants and measures control sheet to use and adapt to the refugee setting, see SENS Pre-Module Tool #14</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49</a:t>
            </a:fld>
            <a:endParaRPr lang="fr-FR"/>
          </a:p>
        </p:txBody>
      </p:sp>
    </p:spTree>
    <p:extLst>
      <p:ext uri="{BB962C8B-B14F-4D97-AF65-F5344CB8AC3E}">
        <p14:creationId xmlns:p14="http://schemas.microsoft.com/office/powerpoint/2010/main" val="1062849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a:t>
            </a:fld>
            <a:endParaRPr lang="fr-FR"/>
          </a:p>
        </p:txBody>
      </p:sp>
    </p:spTree>
    <p:extLst>
      <p:ext uri="{BB962C8B-B14F-4D97-AF65-F5344CB8AC3E}">
        <p14:creationId xmlns:p14="http://schemas.microsoft.com/office/powerpoint/2010/main" val="15444587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50</a:t>
            </a:fld>
            <a:endParaRPr lang="fr-FR"/>
          </a:p>
        </p:txBody>
      </p:sp>
    </p:spTree>
    <p:extLst>
      <p:ext uri="{BB962C8B-B14F-4D97-AF65-F5344CB8AC3E}">
        <p14:creationId xmlns:p14="http://schemas.microsoft.com/office/powerpoint/2010/main" val="18082216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51</a:t>
            </a:fld>
            <a:endParaRPr lang="fr-FR"/>
          </a:p>
        </p:txBody>
      </p:sp>
    </p:spTree>
    <p:extLst>
      <p:ext uri="{BB962C8B-B14F-4D97-AF65-F5344CB8AC3E}">
        <p14:creationId xmlns:p14="http://schemas.microsoft.com/office/powerpoint/2010/main" val="417619191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52</a:t>
            </a:fld>
            <a:endParaRPr lang="fr-FR"/>
          </a:p>
        </p:txBody>
      </p:sp>
    </p:spTree>
    <p:extLst>
      <p:ext uri="{BB962C8B-B14F-4D97-AF65-F5344CB8AC3E}">
        <p14:creationId xmlns:p14="http://schemas.microsoft.com/office/powerpoint/2010/main" val="6201592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54</a:t>
            </a:fld>
            <a:endParaRPr lang="fr-FR"/>
          </a:p>
        </p:txBody>
      </p:sp>
    </p:spTree>
    <p:extLst>
      <p:ext uri="{BB962C8B-B14F-4D97-AF65-F5344CB8AC3E}">
        <p14:creationId xmlns:p14="http://schemas.microsoft.com/office/powerpoint/2010/main" val="41051769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55</a:t>
            </a:fld>
            <a:endParaRPr lang="fr-FR"/>
          </a:p>
        </p:txBody>
      </p:sp>
    </p:spTree>
    <p:extLst>
      <p:ext uri="{BB962C8B-B14F-4D97-AF65-F5344CB8AC3E}">
        <p14:creationId xmlns:p14="http://schemas.microsoft.com/office/powerpoint/2010/main" val="74424270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56</a:t>
            </a:fld>
            <a:endParaRPr lang="fr-FR"/>
          </a:p>
        </p:txBody>
      </p:sp>
    </p:spTree>
    <p:extLst>
      <p:ext uri="{BB962C8B-B14F-4D97-AF65-F5344CB8AC3E}">
        <p14:creationId xmlns:p14="http://schemas.microsoft.com/office/powerpoint/2010/main" val="4498204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WM14 to be included only if MUAC is measured and to be adapted to survey context</a:t>
            </a:r>
          </a:p>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57</a:t>
            </a:fld>
            <a:endParaRPr lang="fr-FR"/>
          </a:p>
        </p:txBody>
      </p:sp>
    </p:spTree>
    <p:extLst>
      <p:ext uri="{BB962C8B-B14F-4D97-AF65-F5344CB8AC3E}">
        <p14:creationId xmlns:p14="http://schemas.microsoft.com/office/powerpoint/2010/main" val="257189212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To be adapted to survey context</a:t>
            </a:r>
          </a:p>
          <a:p>
            <a:r>
              <a:rPr lang="en-US" noProof="0" dirty="0"/>
              <a:t>Nutritional </a:t>
            </a:r>
            <a:r>
              <a:rPr lang="en-US" noProof="0" dirty="0" err="1"/>
              <a:t>programmes</a:t>
            </a:r>
            <a:r>
              <a:rPr lang="en-US" noProof="0" dirty="0"/>
              <a:t> for malnourished women?</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58</a:t>
            </a:fld>
            <a:endParaRPr lang="fr-FR"/>
          </a:p>
        </p:txBody>
      </p:sp>
    </p:spTree>
    <p:extLst>
      <p:ext uri="{BB962C8B-B14F-4D97-AF65-F5344CB8AC3E}">
        <p14:creationId xmlns:p14="http://schemas.microsoft.com/office/powerpoint/2010/main" val="308576638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a:t>For a template of the referral from to use and adapt to the refugee setting, see SENS Anthropometry and Health Tool #3</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59</a:t>
            </a:fld>
            <a:endParaRPr lang="fr-FR"/>
          </a:p>
        </p:txBody>
      </p:sp>
    </p:spTree>
    <p:extLst>
      <p:ext uri="{BB962C8B-B14F-4D97-AF65-F5344CB8AC3E}">
        <p14:creationId xmlns:p14="http://schemas.microsoft.com/office/powerpoint/2010/main" val="24203048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60</a:t>
            </a:fld>
            <a:endParaRPr lang="fr-FR"/>
          </a:p>
        </p:txBody>
      </p:sp>
    </p:spTree>
    <p:extLst>
      <p:ext uri="{BB962C8B-B14F-4D97-AF65-F5344CB8AC3E}">
        <p14:creationId xmlns:p14="http://schemas.microsoft.com/office/powerpoint/2010/main" val="3244655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6</a:t>
            </a:fld>
            <a:endParaRPr lang="fr-FR"/>
          </a:p>
        </p:txBody>
      </p:sp>
    </p:spTree>
    <p:extLst>
      <p:ext uri="{BB962C8B-B14F-4D97-AF65-F5344CB8AC3E}">
        <p14:creationId xmlns:p14="http://schemas.microsoft.com/office/powerpoint/2010/main" val="340291233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AA6BA0-1B41-470B-9D1C-517E7763624D}"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30438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7</a:t>
            </a:fld>
            <a:endParaRPr lang="fr-FR"/>
          </a:p>
        </p:txBody>
      </p:sp>
    </p:spTree>
    <p:extLst>
      <p:ext uri="{BB962C8B-B14F-4D97-AF65-F5344CB8AC3E}">
        <p14:creationId xmlns:p14="http://schemas.microsoft.com/office/powerpoint/2010/main" val="3387278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8</a:t>
            </a:fld>
            <a:endParaRPr lang="fr-FR"/>
          </a:p>
        </p:txBody>
      </p:sp>
    </p:spTree>
    <p:extLst>
      <p:ext uri="{BB962C8B-B14F-4D97-AF65-F5344CB8AC3E}">
        <p14:creationId xmlns:p14="http://schemas.microsoft.com/office/powerpoint/2010/main" val="712611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 adapter au contexte de l’enquête</a:t>
            </a:r>
          </a:p>
        </p:txBody>
      </p:sp>
      <p:sp>
        <p:nvSpPr>
          <p:cNvPr id="4" name="Espace réservé du numéro de diapositive 3"/>
          <p:cNvSpPr>
            <a:spLocks noGrp="1"/>
          </p:cNvSpPr>
          <p:nvPr>
            <p:ph type="sldNum" sz="quarter" idx="10"/>
          </p:nvPr>
        </p:nvSpPr>
        <p:spPr/>
        <p:txBody>
          <a:bodyPr/>
          <a:lstStyle/>
          <a:p>
            <a:fld id="{17AA6BA0-1B41-470B-9D1C-517E7763624D}" type="slidenum">
              <a:rPr lang="fr-FR" smtClean="0"/>
              <a:t>9</a:t>
            </a:fld>
            <a:endParaRPr lang="fr-FR"/>
          </a:p>
        </p:txBody>
      </p:sp>
    </p:spTree>
    <p:extLst>
      <p:ext uri="{BB962C8B-B14F-4D97-AF65-F5344CB8AC3E}">
        <p14:creationId xmlns:p14="http://schemas.microsoft.com/office/powerpoint/2010/main" val="37677645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pic>
        <p:nvPicPr>
          <p:cNvPr id="9" name="Picture 8" descr="bluestrip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3121811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Light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bg1">
              <a:lumMod val="85000"/>
            </a:schemeClr>
          </a:solidFill>
        </p:spPr>
        <p:txBody>
          <a:bodyPr anchor="ctr" anchorCtr="0">
            <a:normAutofit/>
          </a:bodyPr>
          <a:lstStyle>
            <a:lvl1pPr marL="0" indent="0" algn="r">
              <a:buFontTx/>
              <a:buNone/>
              <a:defRPr sz="2667" baseline="0"/>
            </a:lvl1pPr>
          </a:lstStyle>
          <a:p>
            <a:r>
              <a:rPr lang="en-US" dirty="0"/>
              <a:t>Drag picture to placeholder </a:t>
            </a:r>
            <a:br>
              <a:rPr lang="en-US" dirty="0"/>
            </a:br>
            <a:r>
              <a:rPr lang="en-US" dirty="0"/>
              <a:t>or click icon to add</a:t>
            </a:r>
          </a:p>
        </p:txBody>
      </p:sp>
      <p:sp>
        <p:nvSpPr>
          <p:cNvPr id="10" name="Rectangle 9"/>
          <p:cNvSpPr/>
          <p:nvPr/>
        </p:nvSpPr>
        <p:spPr>
          <a:xfrm>
            <a:off x="1" y="-1"/>
            <a:ext cx="5839313" cy="6014717"/>
          </a:xfrm>
          <a:prstGeom prst="rect">
            <a:avLst/>
          </a:prstGeom>
          <a:gradFill flip="none" rotWithShape="1">
            <a:gsLst>
              <a:gs pos="0">
                <a:schemeClr val="bg1">
                  <a:alpha val="70000"/>
                </a:schemeClr>
              </a:gs>
              <a:gs pos="100000">
                <a:schemeClr val="bg1">
                  <a:alpha val="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278711" y="272465"/>
            <a:ext cx="6942572"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3" y="1732800"/>
            <a:ext cx="5541137"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20633255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C8C39B41-D8B5-4052-B551-9B5525EAA8B6}" type="datetimeFigureOut">
              <a:rPr lang="en-US" smtClean="0"/>
              <a:t>12/1/2020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2038158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826359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75186" y="273049"/>
            <a:ext cx="4240551" cy="1162051"/>
          </a:xfrm>
        </p:spPr>
        <p:txBody>
          <a:bodyPr anchor="b"/>
          <a:lstStyle>
            <a:lvl1pPr algn="l">
              <a:defRPr sz="2667" b="1"/>
            </a:lvl1pPr>
          </a:lstStyle>
          <a:p>
            <a:r>
              <a:rPr lang="fr-FR"/>
              <a:t>Modifiez le style du titre</a:t>
            </a:r>
            <a:endParaRPr lang="en-US" dirty="0"/>
          </a:p>
        </p:txBody>
      </p:sp>
      <p:sp>
        <p:nvSpPr>
          <p:cNvPr id="3" name="Content Placeholder 2"/>
          <p:cNvSpPr>
            <a:spLocks noGrp="1"/>
          </p:cNvSpPr>
          <p:nvPr>
            <p:ph idx="1"/>
          </p:nvPr>
        </p:nvSpPr>
        <p:spPr>
          <a:xfrm>
            <a:off x="4766733" y="273051"/>
            <a:ext cx="7164931" cy="5555884"/>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275186" y="1732801"/>
            <a:ext cx="4240551" cy="4096135"/>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2ABBEA6-7C60-4B02-AE87-00D78D8422AF}"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3584113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12192000" cy="6013827"/>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fr-FR"/>
              <a:t>Cliquez sur l'icône pour ajouter une image</a:t>
            </a:r>
            <a:endParaRPr lang="en-US" dirty="0"/>
          </a:p>
        </p:txBody>
      </p:sp>
      <p:sp>
        <p:nvSpPr>
          <p:cNvPr id="5" name="Date Placeholder 4"/>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
        <p:nvSpPr>
          <p:cNvPr id="9" name="Text Placeholder 3"/>
          <p:cNvSpPr>
            <a:spLocks noGrp="1"/>
          </p:cNvSpPr>
          <p:nvPr>
            <p:ph type="body" sz="half" idx="2"/>
          </p:nvPr>
        </p:nvSpPr>
        <p:spPr>
          <a:xfrm>
            <a:off x="0" y="4116260"/>
            <a:ext cx="12192000" cy="1897568"/>
          </a:xfrm>
          <a:gradFill flip="none" rotWithShape="1">
            <a:gsLst>
              <a:gs pos="21000">
                <a:schemeClr val="accent2">
                  <a:alpha val="75000"/>
                </a:schemeClr>
              </a:gs>
              <a:gs pos="100000">
                <a:schemeClr val="accent2">
                  <a:alpha val="0"/>
                </a:schemeClr>
              </a:gs>
            </a:gsLst>
            <a:lin ang="16200000" scaled="0"/>
            <a:tileRect/>
          </a:gradFill>
        </p:spPr>
        <p:txBody>
          <a:bodyPr lIns="180000" tIns="0" rIns="180000" bIns="180000" anchor="b" anchorCtr="0"/>
          <a:lstStyle>
            <a:lvl1pPr marL="0" indent="0">
              <a:buNone/>
              <a:defRPr sz="1867">
                <a:solidFill>
                  <a:schemeClr val="tx2"/>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fr-FR"/>
              <a:t>Cliquez pour modifier les styles du texte du masque</a:t>
            </a:r>
          </a:p>
        </p:txBody>
      </p:sp>
    </p:spTree>
    <p:extLst>
      <p:ext uri="{BB962C8B-B14F-4D97-AF65-F5344CB8AC3E}">
        <p14:creationId xmlns:p14="http://schemas.microsoft.com/office/powerpoint/2010/main" val="344017489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2E2D6473-DF6D-4702-B328-E0DD40540A4E}"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470439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79827" y="274639"/>
            <a:ext cx="2743200" cy="556402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278712" y="274639"/>
            <a:ext cx="8697915" cy="556402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E26F7E3A-B166-407D-9866-32884E7D5B37}"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759924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3306" y="360052"/>
            <a:ext cx="11746751" cy="3036056"/>
          </a:xfrm>
        </p:spPr>
        <p:txBody>
          <a:bodyPr tIns="0" bIns="0" anchor="b" anchorCtr="0">
            <a:noAutofit/>
          </a:bodyPr>
          <a:lstStyle>
            <a:lvl1pPr algn="ctr">
              <a:defRPr sz="5867" b="1">
                <a:solidFill>
                  <a:schemeClr val="bg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pic>
        <p:nvPicPr>
          <p:cNvPr id="9" name="Picture 8" descr="bluestrip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3450"/>
            <a:ext cx="12192000" cy="844551"/>
          </a:xfrm>
          <a:prstGeom prst="rect">
            <a:avLst/>
          </a:prstGeom>
        </p:spPr>
      </p:pic>
    </p:spTree>
    <p:extLst>
      <p:ext uri="{BB962C8B-B14F-4D97-AF65-F5344CB8AC3E}">
        <p14:creationId xmlns:p14="http://schemas.microsoft.com/office/powerpoint/2010/main" val="387640510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528FC5F6-F338-4AE4-BB23-26385BCFC423}"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‹N°›</a:t>
            </a:fld>
            <a:endParaRPr lang="en-US" dirty="0"/>
          </a:p>
        </p:txBody>
      </p:sp>
    </p:spTree>
    <p:extLst>
      <p:ext uri="{BB962C8B-B14F-4D97-AF65-F5344CB8AC3E}">
        <p14:creationId xmlns:p14="http://schemas.microsoft.com/office/powerpoint/2010/main" val="2108623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 No Foot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181587521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with Imag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0" y="1"/>
            <a:ext cx="12192000" cy="6013449"/>
          </a:xfrm>
          <a:solidFill>
            <a:schemeClr val="bg1">
              <a:lumMod val="50000"/>
            </a:schemeClr>
          </a:solidFill>
        </p:spPr>
        <p:txBody>
          <a:bodyPr>
            <a:normAutofit/>
          </a:bodyPr>
          <a:lstStyle>
            <a:lvl1pPr marL="0" indent="0" algn="ctr">
              <a:buFontTx/>
              <a:buNone/>
              <a:defRPr sz="2667" baseline="0">
                <a:solidFill>
                  <a:schemeClr val="tx2"/>
                </a:solidFill>
              </a:defRPr>
            </a:lvl1pPr>
          </a:lstStyle>
          <a:p>
            <a:r>
              <a:rPr lang="en-US" dirty="0"/>
              <a:t>Drag background image here</a:t>
            </a:r>
          </a:p>
        </p:txBody>
      </p:sp>
      <p:sp>
        <p:nvSpPr>
          <p:cNvPr id="2" name="Title 1"/>
          <p:cNvSpPr>
            <a:spLocks noGrp="1"/>
          </p:cNvSpPr>
          <p:nvPr>
            <p:ph type="ctrTitle"/>
          </p:nvPr>
        </p:nvSpPr>
        <p:spPr>
          <a:xfrm>
            <a:off x="243306" y="651983"/>
            <a:ext cx="11746751" cy="2744124"/>
          </a:xfrm>
        </p:spPr>
        <p:txBody>
          <a:bodyPr tIns="0" bIns="0" anchor="b" anchorCtr="0">
            <a:noAutofit/>
          </a:bodyPr>
          <a:lstStyle>
            <a:lvl1pPr algn="ctr">
              <a:defRPr sz="5867" b="1">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43306" y="3545574"/>
            <a:ext cx="11746751" cy="1927860"/>
          </a:xfrm>
        </p:spPr>
        <p:txBody>
          <a:bodyPr tIns="0" bIns="0">
            <a:normAutofit/>
          </a:bodyPr>
          <a:lstStyle>
            <a:lvl1pPr marL="0" indent="0" algn="ctr">
              <a:buNone/>
              <a:defRPr sz="3200">
                <a:solidFill>
                  <a:schemeClr val="accent3"/>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fr-FR"/>
              <a:t>Modifiez le style des sous-titres du masque</a:t>
            </a:r>
            <a:endParaRPr lang="en-US" dirty="0"/>
          </a:p>
        </p:txBody>
      </p:sp>
    </p:spTree>
    <p:extLst>
      <p:ext uri="{BB962C8B-B14F-4D97-AF65-F5344CB8AC3E}">
        <p14:creationId xmlns:p14="http://schemas.microsoft.com/office/powerpoint/2010/main" val="56513163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78713" y="2840483"/>
            <a:ext cx="11594559" cy="1362075"/>
          </a:xfrm>
        </p:spPr>
        <p:txBody>
          <a:bodyPr anchor="t"/>
          <a:lstStyle>
            <a:lvl1pPr algn="l">
              <a:defRPr sz="5333" b="1" cap="all"/>
            </a:lvl1pPr>
          </a:lstStyle>
          <a:p>
            <a:r>
              <a:rPr lang="fr-FR"/>
              <a:t>Modifiez le style du titre</a:t>
            </a:r>
            <a:endParaRPr lang="en-US" dirty="0"/>
          </a:p>
        </p:txBody>
      </p:sp>
      <p:sp>
        <p:nvSpPr>
          <p:cNvPr id="3" name="Text Placeholder 2"/>
          <p:cNvSpPr>
            <a:spLocks noGrp="1"/>
          </p:cNvSpPr>
          <p:nvPr>
            <p:ph type="body" idx="1"/>
          </p:nvPr>
        </p:nvSpPr>
        <p:spPr>
          <a:xfrm>
            <a:off x="278713" y="1233253"/>
            <a:ext cx="11594559" cy="1500187"/>
          </a:xfrm>
        </p:spPr>
        <p:txBody>
          <a:bodyPr lIns="0" tIns="0" rIns="0" bIns="0" anchor="b">
            <a:normAutofit/>
          </a:bodyPr>
          <a:lstStyle>
            <a:lvl1pPr marL="0" indent="0">
              <a:buNone/>
              <a:defRPr sz="2667">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0EBB0C4-6273-4C6E-B9BD-2EDC30F1CD52}" type="datetimeFigureOut">
              <a:rPr lang="en-US" smtClean="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29891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278712" y="1732801"/>
            <a:ext cx="571568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97600" y="1732801"/>
            <a:ext cx="5753528" cy="411626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86673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6131278" y="9732"/>
            <a:ext cx="6060721" cy="6004984"/>
          </a:xfrm>
          <a:solidFill>
            <a:schemeClr val="bg1">
              <a:lumMod val="85000"/>
            </a:schemeClr>
          </a:solidFill>
        </p:spPr>
        <p:txBody>
          <a:bodyPr anchor="ctr" anchorCtr="0">
            <a:normAutofit/>
          </a:bodyPr>
          <a:lstStyle>
            <a:lvl1pPr marL="0" indent="0" algn="ctr">
              <a:buFontTx/>
              <a:buNone/>
              <a:defRPr sz="2667"/>
            </a:lvl1pPr>
          </a:lstStyle>
          <a:p>
            <a:r>
              <a:rPr lang="en-US" dirty="0"/>
              <a:t>Click icon to add Image</a:t>
            </a:r>
          </a:p>
        </p:txBody>
      </p:sp>
      <p:sp>
        <p:nvSpPr>
          <p:cNvPr id="2" name="Title 1"/>
          <p:cNvSpPr>
            <a:spLocks noGrp="1"/>
          </p:cNvSpPr>
          <p:nvPr>
            <p:ph type="title"/>
          </p:nvPr>
        </p:nvSpPr>
        <p:spPr>
          <a:xfrm>
            <a:off x="278712" y="272465"/>
            <a:ext cx="5628733" cy="1291135"/>
          </a:xfrm>
        </p:spPr>
        <p:txBody>
          <a:bodyPr/>
          <a:lstStyle>
            <a:lvl1pPr>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628733" cy="4038411"/>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43313557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Dark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1" y="9732"/>
            <a:ext cx="12191999" cy="6004984"/>
          </a:xfrm>
          <a:solidFill>
            <a:schemeClr val="accent2"/>
          </a:solidFill>
        </p:spPr>
        <p:txBody>
          <a:bodyPr anchor="ctr" anchorCtr="0">
            <a:normAutofit/>
          </a:bodyPr>
          <a:lstStyle>
            <a:lvl1pPr marL="0" indent="0" algn="r">
              <a:buFontTx/>
              <a:buNone/>
              <a:defRPr sz="2667" baseline="0">
                <a:solidFill>
                  <a:schemeClr val="bg1"/>
                </a:solidFill>
              </a:defRPr>
            </a:lvl1pPr>
          </a:lstStyle>
          <a:p>
            <a:r>
              <a:rPr lang="en-US" dirty="0"/>
              <a:t>Drag picture to placeholder </a:t>
            </a:r>
            <a:br>
              <a:rPr lang="en-US" dirty="0"/>
            </a:br>
            <a:r>
              <a:rPr lang="en-US" dirty="0"/>
              <a:t>or click icon to add</a:t>
            </a:r>
          </a:p>
        </p:txBody>
      </p:sp>
      <p:sp>
        <p:nvSpPr>
          <p:cNvPr id="2" name="Title 1"/>
          <p:cNvSpPr>
            <a:spLocks noGrp="1"/>
          </p:cNvSpPr>
          <p:nvPr>
            <p:ph type="title"/>
          </p:nvPr>
        </p:nvSpPr>
        <p:spPr>
          <a:xfrm>
            <a:off x="278711" y="272465"/>
            <a:ext cx="6942572" cy="1291135"/>
          </a:xfrm>
        </p:spPr>
        <p:txBody>
          <a:bodyPr/>
          <a:lstStyle>
            <a:lvl1pPr>
              <a:defRPr>
                <a:solidFill>
                  <a:schemeClr val="tx2"/>
                </a:solidFill>
              </a:defRPr>
            </a:lvl1pPr>
          </a:lstStyle>
          <a:p>
            <a:r>
              <a:rPr lang="fr-FR"/>
              <a:t>Modifiez le style du titre</a:t>
            </a:r>
            <a:endParaRPr lang="en-US" dirty="0"/>
          </a:p>
        </p:txBody>
      </p:sp>
      <p:sp>
        <p:nvSpPr>
          <p:cNvPr id="4" name="Content Placeholder 3"/>
          <p:cNvSpPr>
            <a:spLocks noGrp="1"/>
          </p:cNvSpPr>
          <p:nvPr>
            <p:ph sz="half" idx="2"/>
          </p:nvPr>
        </p:nvSpPr>
        <p:spPr>
          <a:xfrm>
            <a:off x="278712" y="1732800"/>
            <a:ext cx="5482744" cy="4038411"/>
          </a:xfrm>
        </p:spPr>
        <p:txBody>
          <a:bodyPr/>
          <a:lstStyle>
            <a:lvl1pPr>
              <a:buClr>
                <a:schemeClr val="accent3"/>
              </a:buClr>
              <a:defRPr sz="3200">
                <a:solidFill>
                  <a:schemeClr val="tx2"/>
                </a:solidFill>
              </a:defRPr>
            </a:lvl1pPr>
            <a:lvl2pPr>
              <a:buClr>
                <a:schemeClr val="accent3"/>
              </a:buClr>
              <a:defRPr sz="2667">
                <a:solidFill>
                  <a:schemeClr val="tx2"/>
                </a:solidFill>
              </a:defRPr>
            </a:lvl2pPr>
            <a:lvl3pPr>
              <a:buClr>
                <a:schemeClr val="accent3"/>
              </a:buClr>
              <a:defRPr sz="2400">
                <a:solidFill>
                  <a:schemeClr val="tx2"/>
                </a:solidFill>
              </a:defRPr>
            </a:lvl3pPr>
            <a:lvl4pPr>
              <a:buClr>
                <a:schemeClr val="accent3"/>
              </a:buClr>
              <a:defRPr sz="2133">
                <a:solidFill>
                  <a:schemeClr val="tx2"/>
                </a:solidFill>
              </a:defRPr>
            </a:lvl4pPr>
            <a:lvl5pPr>
              <a:buClr>
                <a:schemeClr val="accent3"/>
              </a:buClr>
              <a:defRPr sz="2133">
                <a:solidFill>
                  <a:schemeClr val="tx2"/>
                </a:solidFill>
              </a:defRPr>
            </a:lvl5pPr>
            <a:lvl6pPr>
              <a:defRPr sz="2133"/>
            </a:lvl6pPr>
            <a:lvl7pPr>
              <a:defRPr sz="2133"/>
            </a:lvl7pPr>
            <a:lvl8pPr>
              <a:defRPr sz="2133"/>
            </a:lvl8pPr>
            <a:lvl9pPr>
              <a:defRPr sz="213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8624D31-43A5-475A-80CF-332C9F6DCF35}" type="datetimeFigureOut">
              <a:rPr lang="en-US" smtClean="0"/>
              <a:t>12/1/2020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98071051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8712" y="272465"/>
            <a:ext cx="11672416" cy="1291135"/>
          </a:xfrm>
          <a:prstGeom prst="rect">
            <a:avLst/>
          </a:prstGeom>
        </p:spPr>
        <p:txBody>
          <a:bodyPr vert="horz" lIns="0" tIns="0" rIns="0" bIns="0" rtlCol="0" anchor="b" anchorCtr="0">
            <a:normAutofit/>
          </a:bodyPr>
          <a:lstStyle/>
          <a:p>
            <a:r>
              <a:rPr lang="fr-FR"/>
              <a:t>Modifiez le style du titre</a:t>
            </a:r>
            <a:endParaRPr lang="en-US" dirty="0"/>
          </a:p>
        </p:txBody>
      </p:sp>
      <p:sp>
        <p:nvSpPr>
          <p:cNvPr id="3" name="Text Placeholder 2"/>
          <p:cNvSpPr>
            <a:spLocks noGrp="1"/>
          </p:cNvSpPr>
          <p:nvPr>
            <p:ph type="body" idx="1"/>
          </p:nvPr>
        </p:nvSpPr>
        <p:spPr>
          <a:xfrm>
            <a:off x="278712" y="1732139"/>
            <a:ext cx="11672416" cy="4028680"/>
          </a:xfrm>
          <a:prstGeom prst="rect">
            <a:avLst/>
          </a:prstGeom>
        </p:spPr>
        <p:txBody>
          <a:bodyPr vert="horz" lIns="91440" tIns="45720" rIns="91440" bIns="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278712" y="6473119"/>
            <a:ext cx="869693" cy="207888"/>
          </a:xfrm>
          <a:prstGeom prst="rect">
            <a:avLst/>
          </a:prstGeom>
        </p:spPr>
        <p:txBody>
          <a:bodyPr vert="horz" lIns="0" tIns="0" rIns="0" bIns="0" rtlCol="0" anchor="t" anchorCtr="0"/>
          <a:lstStyle>
            <a:lvl1pPr algn="l">
              <a:defRPr sz="1200">
                <a:solidFill>
                  <a:schemeClr val="bg1">
                    <a:lumMod val="50000"/>
                  </a:schemeClr>
                </a:solidFill>
              </a:defRPr>
            </a:lvl1pPr>
          </a:lstStyle>
          <a:p>
            <a:fld id="{98624D31-43A5-475A-80CF-332C9F6DCF35}" type="datetimeFigureOut">
              <a:rPr lang="en-US" smtClean="0"/>
              <a:t>12/1/2020</a:t>
            </a:fld>
            <a:endParaRPr lang="en-US" dirty="0"/>
          </a:p>
        </p:txBody>
      </p:sp>
      <p:sp>
        <p:nvSpPr>
          <p:cNvPr id="5" name="Footer Placeholder 4"/>
          <p:cNvSpPr>
            <a:spLocks noGrp="1"/>
          </p:cNvSpPr>
          <p:nvPr>
            <p:ph type="ftr" sz="quarter" idx="3"/>
          </p:nvPr>
        </p:nvSpPr>
        <p:spPr>
          <a:xfrm>
            <a:off x="278712" y="6125647"/>
            <a:ext cx="5628733" cy="303596"/>
          </a:xfrm>
          <a:prstGeom prst="rect">
            <a:avLst/>
          </a:prstGeom>
        </p:spPr>
        <p:txBody>
          <a:bodyPr vert="horz" lIns="0" tIns="0" rIns="0" bIns="0" rtlCol="0" anchor="b" anchorCtr="0">
            <a:noAutofit/>
          </a:bodyPr>
          <a:lstStyle>
            <a:lvl1pPr algn="l">
              <a:defRPr sz="1333">
                <a:solidFill>
                  <a:schemeClr val="bg1">
                    <a:lumMod val="50000"/>
                  </a:schemeClr>
                </a:solidFill>
              </a:defRPr>
            </a:lvl1pPr>
          </a:lstStyle>
          <a:p>
            <a:endParaRPr lang="en-US" dirty="0"/>
          </a:p>
        </p:txBody>
      </p:sp>
      <p:sp>
        <p:nvSpPr>
          <p:cNvPr id="6" name="Slide Number Placeholder 5"/>
          <p:cNvSpPr>
            <a:spLocks noGrp="1"/>
          </p:cNvSpPr>
          <p:nvPr>
            <p:ph type="sldNum" sz="quarter" idx="4"/>
          </p:nvPr>
        </p:nvSpPr>
        <p:spPr>
          <a:xfrm>
            <a:off x="1148406" y="6473119"/>
            <a:ext cx="606917" cy="207888"/>
          </a:xfrm>
          <a:prstGeom prst="rect">
            <a:avLst/>
          </a:prstGeom>
        </p:spPr>
        <p:txBody>
          <a:bodyPr vert="horz" lIns="0" tIns="0" rIns="91440" bIns="0" rtlCol="0" anchor="t" anchorCtr="0"/>
          <a:lstStyle>
            <a:lvl1pPr algn="l">
              <a:defRPr sz="1200">
                <a:solidFill>
                  <a:schemeClr val="bg1">
                    <a:lumMod val="50000"/>
                  </a:schemeClr>
                </a:solidFill>
              </a:defRPr>
            </a:lvl1p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97231527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Lst>
  <p:hf sldNum="0" hdr="0" ftr="0" dt="0"/>
  <p:txStyles>
    <p:title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p:titleStyle>
    <p:bodyStyle>
      <a:lvl1pPr marL="457189" indent="-457189" algn="l" defTabSz="609585" rtl="0" eaLnBrk="1" latinLnBrk="0" hangingPunct="1">
        <a:spcBef>
          <a:spcPct val="20000"/>
        </a:spcBef>
        <a:buClr>
          <a:schemeClr val="accent1"/>
        </a:buClr>
        <a:buFont typeface="Arial"/>
        <a:buChar char="•"/>
        <a:defRPr sz="3733" kern="1200">
          <a:solidFill>
            <a:schemeClr val="tx1"/>
          </a:solidFill>
          <a:latin typeface="+mn-lt"/>
          <a:ea typeface="+mn-ea"/>
          <a:cs typeface="+mn-cs"/>
        </a:defRPr>
      </a:lvl1pPr>
      <a:lvl2pPr marL="990575" indent="-380990" algn="l" defTabSz="609585" rtl="0" eaLnBrk="1" latinLnBrk="0" hangingPunct="1">
        <a:spcBef>
          <a:spcPct val="20000"/>
        </a:spcBef>
        <a:buClr>
          <a:schemeClr val="accent1"/>
        </a:buClr>
        <a:buFont typeface="Arial"/>
        <a:buChar char="–"/>
        <a:defRPr sz="3200" kern="1200">
          <a:solidFill>
            <a:schemeClr val="tx1"/>
          </a:solidFill>
          <a:latin typeface="+mn-lt"/>
          <a:ea typeface="+mn-ea"/>
          <a:cs typeface="+mn-cs"/>
        </a:defRPr>
      </a:lvl2pPr>
      <a:lvl3pPr marL="1523962" indent="-304792" algn="l" defTabSz="609585" rtl="0" eaLnBrk="1" latinLnBrk="0" hangingPunct="1">
        <a:spcBef>
          <a:spcPct val="20000"/>
        </a:spcBef>
        <a:buClr>
          <a:schemeClr val="accent1"/>
        </a:buClr>
        <a:buFont typeface="Arial"/>
        <a:buChar char="•"/>
        <a:defRPr sz="2667" kern="1200">
          <a:solidFill>
            <a:schemeClr val="tx1"/>
          </a:solidFill>
          <a:latin typeface="+mn-lt"/>
          <a:ea typeface="+mn-ea"/>
          <a:cs typeface="+mn-cs"/>
        </a:defRPr>
      </a:lvl3pPr>
      <a:lvl4pPr marL="2133547"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4pPr>
      <a:lvl5pPr marL="2743131" indent="-304792" algn="l" defTabSz="609585" rtl="0" eaLnBrk="1" latinLnBrk="0" hangingPunct="1">
        <a:spcBef>
          <a:spcPct val="20000"/>
        </a:spcBef>
        <a:buClr>
          <a:schemeClr val="accent1"/>
        </a:buClr>
        <a:buFont typeface="Arial"/>
        <a:buChar char="»"/>
        <a:defRPr sz="2400"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jfif"/></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hyperlink" Target="http://manualidadescon.com/4967/molde-de-biberon-para-baby-shower"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1872064"/>
            <a:ext cx="10747023" cy="1839489"/>
          </a:xfrm>
        </p:spPr>
        <p:txBody>
          <a:bodyPr>
            <a:normAutofit fontScale="90000"/>
          </a:bodyPr>
          <a:lstStyle/>
          <a:p>
            <a:pPr algn="ctr"/>
            <a:r>
              <a:rPr lang="en-US" sz="6600" b="1" dirty="0"/>
              <a:t>SENS Surveys </a:t>
            </a:r>
            <a:br>
              <a:rPr lang="en-US" sz="6600" dirty="0"/>
            </a:br>
            <a:r>
              <a:rPr lang="en-US" sz="5300" b="0" dirty="0">
                <a:solidFill>
                  <a:schemeClr val="bg1"/>
                </a:solidFill>
              </a:rPr>
              <a:t>[Camp/Setting names]</a:t>
            </a:r>
            <a:br>
              <a:rPr lang="en-US" sz="5300" b="0" dirty="0">
                <a:solidFill>
                  <a:schemeClr val="bg1"/>
                </a:solidFill>
              </a:rPr>
            </a:br>
            <a:r>
              <a:rPr lang="en-US" sz="5300" b="0" dirty="0">
                <a:solidFill>
                  <a:schemeClr val="bg1"/>
                </a:solidFill>
              </a:rPr>
              <a:t>Region, Country - Time frame</a:t>
            </a:r>
            <a:endParaRPr lang="en-US" sz="6600" b="0" dirty="0">
              <a:solidFill>
                <a:schemeClr val="bg1"/>
              </a:solidFill>
            </a:endParaRPr>
          </a:p>
        </p:txBody>
      </p:sp>
      <p:sp>
        <p:nvSpPr>
          <p:cNvPr id="6" name="Sous-titre 2"/>
          <p:cNvSpPr>
            <a:spLocks noGrp="1"/>
          </p:cNvSpPr>
          <p:nvPr>
            <p:ph type="subTitle" idx="1"/>
          </p:nvPr>
        </p:nvSpPr>
        <p:spPr>
          <a:xfrm>
            <a:off x="1097279" y="4635925"/>
            <a:ext cx="10058400" cy="1143000"/>
          </a:xfrm>
        </p:spPr>
        <p:txBody>
          <a:bodyPr>
            <a:normAutofit/>
          </a:bodyPr>
          <a:lstStyle/>
          <a:p>
            <a:r>
              <a:rPr lang="fr-FR" dirty="0"/>
              <a:t>Survey Training</a:t>
            </a:r>
          </a:p>
          <a:p>
            <a:r>
              <a:rPr lang="fr-FR" sz="1800" dirty="0"/>
              <a:t>[PLACE, DATES]</a:t>
            </a: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PARTNERS]</a:t>
            </a:r>
            <a:endParaRPr lang="fr-FR" dirty="0">
              <a:solidFill>
                <a:schemeClr val="tx2"/>
              </a:solidFill>
            </a:endParaRPr>
          </a:p>
        </p:txBody>
      </p:sp>
    </p:spTree>
    <p:extLst>
      <p:ext uri="{BB962C8B-B14F-4D97-AF65-F5344CB8AC3E}">
        <p14:creationId xmlns:p14="http://schemas.microsoft.com/office/powerpoint/2010/main" val="3219609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normAutofit/>
          </a:bodyPr>
          <a:lstStyle/>
          <a:p>
            <a:r>
              <a:rPr lang="en-US"/>
              <a:t>Fieldwork Plan</a:t>
            </a:r>
          </a:p>
        </p:txBody>
      </p:sp>
      <p:sp>
        <p:nvSpPr>
          <p:cNvPr id="3" name="Espace réservé du contenu 2"/>
          <p:cNvSpPr>
            <a:spLocks noGrp="1"/>
          </p:cNvSpPr>
          <p:nvPr>
            <p:ph idx="1"/>
          </p:nvPr>
        </p:nvSpPr>
        <p:spPr>
          <a:xfrm>
            <a:off x="509767" y="1111072"/>
            <a:ext cx="11210306" cy="5189517"/>
          </a:xfrm>
        </p:spPr>
        <p:txBody>
          <a:bodyPr>
            <a:normAutofit/>
          </a:bodyPr>
          <a:lstStyle/>
          <a:p>
            <a:pPr>
              <a:lnSpc>
                <a:spcPct val="150000"/>
              </a:lnSpc>
              <a:spcBef>
                <a:spcPts val="0"/>
              </a:spcBef>
              <a:buFont typeface="Arial" panose="020B0604020202020204" pitchFamily="34" charset="0"/>
              <a:buChar char="•"/>
            </a:pPr>
            <a:r>
              <a:rPr lang="en-US" sz="2400" b="1" dirty="0">
                <a:solidFill>
                  <a:srgbClr val="FF0000"/>
                </a:solidFill>
              </a:rPr>
              <a:t>To be adapted</a:t>
            </a:r>
          </a:p>
          <a:p>
            <a:pPr>
              <a:lnSpc>
                <a:spcPct val="150000"/>
              </a:lnSpc>
              <a:spcBef>
                <a:spcPts val="0"/>
              </a:spcBef>
              <a:buFont typeface="Arial" panose="020B0604020202020204" pitchFamily="34" charset="0"/>
              <a:buChar char="•"/>
            </a:pPr>
            <a:r>
              <a:rPr lang="en-US" sz="2400" i="1" dirty="0"/>
              <a:t>Example:</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1" u="none" strike="noStrike" kern="1200" cap="none" spc="0" normalizeH="0" baseline="0" dirty="0">
                <a:ln>
                  <a:noFill/>
                </a:ln>
                <a:solidFill>
                  <a:prstClr val="black"/>
                </a:solidFill>
                <a:effectLst/>
                <a:uLnTx/>
                <a:uFillTx/>
                <a:latin typeface="Arial"/>
                <a:ea typeface="+mn-ea"/>
                <a:cs typeface="+mn-cs"/>
              </a:rPr>
              <a:t>BBB camp </a:t>
            </a:r>
            <a:r>
              <a:rPr kumimoji="0" lang="en-US" sz="2400" b="0" i="1" u="none" strike="noStrike" kern="1200" cap="none" spc="0" normalizeH="0" baseline="0" dirty="0">
                <a:ln>
                  <a:noFill/>
                </a:ln>
                <a:solidFill>
                  <a:prstClr val="black"/>
                </a:solidFill>
                <a:effectLst/>
                <a:uLnTx/>
                <a:uFillTx/>
                <a:latin typeface="Arial"/>
                <a:ea typeface="+mn-ea"/>
                <a:cs typeface="+mn-cs"/>
                <a:sym typeface="Wingdings" panose="05000000000000000000" pitchFamily="2" charset="2"/>
              </a:rPr>
              <a:t></a:t>
            </a:r>
            <a:r>
              <a:rPr kumimoji="0" lang="en-US" sz="2400" b="0" i="1" u="none" strike="noStrike" kern="1200" cap="none" spc="0" normalizeH="0" baseline="0" dirty="0">
                <a:ln>
                  <a:noFill/>
                </a:ln>
                <a:solidFill>
                  <a:prstClr val="black"/>
                </a:solidFill>
                <a:effectLst/>
                <a:uLnTx/>
                <a:uFillTx/>
                <a:latin typeface="Arial"/>
                <a:ea typeface="+mn-ea"/>
                <a:cs typeface="+mn-cs"/>
              </a:rPr>
              <a:t> 4-12 November</a:t>
            </a:r>
          </a:p>
          <a:p>
            <a:pPr lvl="1" indent="-457189">
              <a:spcBef>
                <a:spcPts val="0"/>
              </a:spcBef>
              <a:buClr>
                <a:srgbClr val="0072BC"/>
              </a:buClr>
              <a:buFont typeface="Courier New" panose="02070309020205020404" pitchFamily="49" charset="0"/>
              <a:buChar char="o"/>
              <a:defRPr/>
            </a:pPr>
            <a:r>
              <a:rPr lang="en-US" sz="1867" i="1" dirty="0">
                <a:solidFill>
                  <a:prstClr val="black"/>
                </a:solidFill>
                <a:latin typeface="Arial"/>
              </a:rPr>
              <a:t>6</a:t>
            </a:r>
            <a:r>
              <a:rPr kumimoji="0" lang="en-US" sz="1867" b="0" i="1" u="none" strike="noStrike" kern="1200" cap="none" spc="0" normalizeH="0" baseline="0" dirty="0">
                <a:ln>
                  <a:noFill/>
                </a:ln>
                <a:solidFill>
                  <a:prstClr val="black"/>
                </a:solidFill>
                <a:effectLst/>
                <a:uLnTx/>
                <a:uFillTx/>
                <a:latin typeface="Arial"/>
                <a:ea typeface="+mn-ea"/>
                <a:cs typeface="+mn-cs"/>
              </a:rPr>
              <a:t> teams for 6 days</a:t>
            </a:r>
          </a:p>
          <a:p>
            <a:pPr lvl="1" indent="-457189">
              <a:spcBef>
                <a:spcPts val="0"/>
              </a:spcBef>
              <a:buClr>
                <a:srgbClr val="0072BC"/>
              </a:buClr>
              <a:buFont typeface="Courier New" panose="02070309020205020404" pitchFamily="49" charset="0"/>
              <a:buChar char="o"/>
              <a:defRPr/>
            </a:pPr>
            <a:r>
              <a:rPr kumimoji="0" lang="en-US" sz="1867" b="0" i="1" u="none" strike="noStrike" kern="1200" cap="none" spc="0" normalizeH="0" baseline="0" dirty="0">
                <a:ln>
                  <a:noFill/>
                </a:ln>
                <a:solidFill>
                  <a:prstClr val="black"/>
                </a:solidFill>
                <a:effectLst/>
                <a:uLnTx/>
                <a:uFillTx/>
                <a:latin typeface="Arial"/>
                <a:ea typeface="+mn-ea"/>
                <a:cs typeface="+mn-cs"/>
              </a:rPr>
              <a:t>3 supervisors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en-US" sz="2400" b="0" i="1" u="none" strike="noStrike" kern="1200" cap="none" spc="0" normalizeH="0" baseline="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1" u="none" strike="noStrike" kern="1200" cap="none" spc="0" normalizeH="0" baseline="0" dirty="0">
                <a:ln>
                  <a:noFill/>
                </a:ln>
                <a:solidFill>
                  <a:prstClr val="black"/>
                </a:solidFill>
                <a:effectLst/>
                <a:uLnTx/>
                <a:uFillTx/>
                <a:latin typeface="Arial"/>
                <a:ea typeface="+mn-ea"/>
                <a:cs typeface="+mn-cs"/>
              </a:rPr>
              <a:t> CCC </a:t>
            </a:r>
            <a:r>
              <a:rPr lang="en-US" sz="2400" i="1" dirty="0">
                <a:solidFill>
                  <a:prstClr val="black"/>
                </a:solidFill>
                <a:latin typeface="Arial"/>
              </a:rPr>
              <a:t>C</a:t>
            </a:r>
            <a:r>
              <a:rPr kumimoji="0" lang="en-US" sz="2400" b="0" i="1" u="none" strike="noStrike" kern="1200" cap="none" spc="0" normalizeH="0" baseline="0" dirty="0">
                <a:ln>
                  <a:noFill/>
                </a:ln>
                <a:solidFill>
                  <a:prstClr val="black"/>
                </a:solidFill>
                <a:effectLst/>
                <a:uLnTx/>
                <a:uFillTx/>
                <a:latin typeface="Arial"/>
                <a:ea typeface="+mn-ea"/>
                <a:cs typeface="+mn-cs"/>
              </a:rPr>
              <a:t>amp </a:t>
            </a:r>
            <a:r>
              <a:rPr kumimoji="0" lang="en-US" sz="2400" b="0" i="1" u="none" strike="noStrike" kern="1200" cap="none" spc="0" normalizeH="0" baseline="0" dirty="0">
                <a:ln>
                  <a:noFill/>
                </a:ln>
                <a:solidFill>
                  <a:prstClr val="black"/>
                </a:solidFill>
                <a:effectLst/>
                <a:uLnTx/>
                <a:uFillTx/>
                <a:latin typeface="Arial"/>
                <a:ea typeface="+mn-ea"/>
                <a:cs typeface="+mn-cs"/>
                <a:sym typeface="Wingdings" panose="05000000000000000000" pitchFamily="2" charset="2"/>
              </a:rPr>
              <a:t></a:t>
            </a:r>
            <a:r>
              <a:rPr kumimoji="0" lang="en-US" sz="2400" b="0" i="1" u="none" strike="noStrike" kern="1200" cap="none" spc="0" normalizeH="0" baseline="0" dirty="0">
                <a:ln>
                  <a:noFill/>
                </a:ln>
                <a:solidFill>
                  <a:prstClr val="black"/>
                </a:solidFill>
                <a:effectLst/>
                <a:uLnTx/>
                <a:uFillTx/>
                <a:latin typeface="Arial"/>
                <a:ea typeface="+mn-ea"/>
                <a:cs typeface="+mn-cs"/>
              </a:rPr>
              <a:t> 13-19 November</a:t>
            </a:r>
          </a:p>
          <a:p>
            <a:pPr lvl="1" indent="-457189">
              <a:spcBef>
                <a:spcPts val="0"/>
              </a:spcBef>
              <a:buClr>
                <a:srgbClr val="0072BC"/>
              </a:buClr>
              <a:buFont typeface="Courier New" panose="02070309020205020404" pitchFamily="49" charset="0"/>
              <a:buChar char="o"/>
              <a:defRPr/>
            </a:pPr>
            <a:r>
              <a:rPr lang="en-US" sz="1867" i="1" dirty="0">
                <a:solidFill>
                  <a:prstClr val="black"/>
                </a:solidFill>
                <a:latin typeface="Arial"/>
              </a:rPr>
              <a:t>6</a:t>
            </a:r>
            <a:r>
              <a:rPr kumimoji="0" lang="en-US" sz="1867" b="0" i="1" u="none" strike="noStrike" kern="1200" cap="none" spc="0" normalizeH="0" baseline="0" dirty="0">
                <a:ln>
                  <a:noFill/>
                </a:ln>
                <a:solidFill>
                  <a:prstClr val="black"/>
                </a:solidFill>
                <a:effectLst/>
                <a:uLnTx/>
                <a:uFillTx/>
                <a:latin typeface="Arial"/>
                <a:ea typeface="+mn-ea"/>
                <a:cs typeface="+mn-cs"/>
              </a:rPr>
              <a:t> teams for 6 days</a:t>
            </a:r>
          </a:p>
          <a:p>
            <a:pPr lvl="1" indent="-457189">
              <a:spcBef>
                <a:spcPts val="0"/>
              </a:spcBef>
              <a:buClr>
                <a:srgbClr val="0072BC"/>
              </a:buClr>
              <a:buFont typeface="Courier New" panose="02070309020205020404" pitchFamily="49" charset="0"/>
              <a:buChar char="o"/>
              <a:defRPr/>
            </a:pPr>
            <a:r>
              <a:rPr kumimoji="0" lang="en-US" sz="1867" b="0" i="1" u="none" strike="noStrike" kern="1200" cap="none" spc="0" normalizeH="0" baseline="0" dirty="0">
                <a:ln>
                  <a:noFill/>
                </a:ln>
                <a:solidFill>
                  <a:prstClr val="black"/>
                </a:solidFill>
                <a:effectLst/>
                <a:uLnTx/>
                <a:uFillTx/>
                <a:latin typeface="Arial"/>
                <a:ea typeface="+mn-ea"/>
                <a:cs typeface="+mn-cs"/>
              </a:rPr>
              <a:t>3 supervisors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endParaRPr kumimoji="0" lang="en-US" sz="2400" b="0" i="1" u="none" strike="noStrike" kern="1200" cap="none" spc="0" normalizeH="0" baseline="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1" u="none" strike="noStrike" kern="1200" cap="none" spc="0" normalizeH="0" baseline="0" dirty="0">
                <a:ln>
                  <a:noFill/>
                </a:ln>
                <a:solidFill>
                  <a:prstClr val="black"/>
                </a:solidFill>
                <a:effectLst/>
                <a:uLnTx/>
                <a:uFillTx/>
                <a:latin typeface="Arial"/>
                <a:ea typeface="+mn-ea"/>
                <a:cs typeface="+mn-cs"/>
              </a:rPr>
              <a:t> DDD Camp </a:t>
            </a:r>
            <a:r>
              <a:rPr kumimoji="0" lang="en-US" sz="2400" b="0" i="1" u="none" strike="noStrike" kern="1200" cap="none" spc="0" normalizeH="0" baseline="0" dirty="0">
                <a:ln>
                  <a:noFill/>
                </a:ln>
                <a:solidFill>
                  <a:prstClr val="black"/>
                </a:solidFill>
                <a:effectLst/>
                <a:uLnTx/>
                <a:uFillTx/>
                <a:latin typeface="Arial"/>
                <a:ea typeface="+mn-ea"/>
                <a:cs typeface="+mn-cs"/>
                <a:sym typeface="Wingdings" panose="05000000000000000000" pitchFamily="2" charset="2"/>
              </a:rPr>
              <a:t></a:t>
            </a:r>
            <a:r>
              <a:rPr kumimoji="0" lang="en-US" sz="2400" b="0" i="1" u="none" strike="noStrike" kern="1200" cap="none" spc="0" normalizeH="0" baseline="0" dirty="0">
                <a:ln>
                  <a:noFill/>
                </a:ln>
                <a:solidFill>
                  <a:prstClr val="black"/>
                </a:solidFill>
                <a:effectLst/>
                <a:uLnTx/>
                <a:uFillTx/>
                <a:latin typeface="Arial"/>
                <a:ea typeface="+mn-ea"/>
                <a:cs typeface="+mn-cs"/>
              </a:rPr>
              <a:t> 20-27 </a:t>
            </a:r>
            <a:r>
              <a:rPr lang="en-US" sz="2400" i="1" dirty="0">
                <a:solidFill>
                  <a:prstClr val="black"/>
                </a:solidFill>
                <a:latin typeface="Arial"/>
              </a:rPr>
              <a:t>November</a:t>
            </a:r>
            <a:endParaRPr kumimoji="0" lang="en-US" sz="2400" b="0" i="1" u="none" strike="noStrike" kern="1200" cap="none" spc="0" normalizeH="0" baseline="0" dirty="0">
              <a:ln>
                <a:noFill/>
              </a:ln>
              <a:solidFill>
                <a:prstClr val="black"/>
              </a:solidFill>
              <a:effectLst/>
              <a:uLnTx/>
              <a:uFillTx/>
              <a:latin typeface="Arial"/>
              <a:ea typeface="+mn-ea"/>
              <a:cs typeface="+mn-cs"/>
            </a:endParaRPr>
          </a:p>
          <a:p>
            <a:pPr lvl="1" indent="-457189">
              <a:spcBef>
                <a:spcPts val="0"/>
              </a:spcBef>
              <a:buClr>
                <a:srgbClr val="0072BC"/>
              </a:buClr>
              <a:buFont typeface="Courier New" panose="02070309020205020404" pitchFamily="49" charset="0"/>
              <a:buChar char="o"/>
              <a:defRPr/>
            </a:pPr>
            <a:r>
              <a:rPr lang="en-US" sz="1867" i="1" dirty="0">
                <a:solidFill>
                  <a:prstClr val="black"/>
                </a:solidFill>
                <a:latin typeface="Arial"/>
              </a:rPr>
              <a:t>6</a:t>
            </a:r>
            <a:r>
              <a:rPr kumimoji="0" lang="en-US" sz="1867" b="0" i="1" u="none" strike="noStrike" kern="1200" cap="none" spc="0" normalizeH="0" baseline="0" dirty="0">
                <a:ln>
                  <a:noFill/>
                </a:ln>
                <a:solidFill>
                  <a:prstClr val="black"/>
                </a:solidFill>
                <a:effectLst/>
                <a:uLnTx/>
                <a:uFillTx/>
                <a:latin typeface="Arial"/>
                <a:ea typeface="+mn-ea"/>
                <a:cs typeface="+mn-cs"/>
              </a:rPr>
              <a:t> teams for 6 days</a:t>
            </a:r>
          </a:p>
          <a:p>
            <a:pPr lvl="1" indent="-457189">
              <a:spcBef>
                <a:spcPts val="0"/>
              </a:spcBef>
              <a:buClr>
                <a:srgbClr val="0072BC"/>
              </a:buClr>
              <a:buFont typeface="Courier New" panose="02070309020205020404" pitchFamily="49" charset="0"/>
              <a:buChar char="o"/>
              <a:defRPr/>
            </a:pPr>
            <a:r>
              <a:rPr kumimoji="0" lang="en-US" sz="1867" b="0" i="1" u="none" strike="noStrike" kern="1200" cap="none" spc="0" normalizeH="0" baseline="0" dirty="0">
                <a:ln>
                  <a:noFill/>
                </a:ln>
                <a:solidFill>
                  <a:prstClr val="black"/>
                </a:solidFill>
                <a:effectLst/>
                <a:uLnTx/>
                <a:uFillTx/>
                <a:latin typeface="Arial"/>
                <a:ea typeface="+mn-ea"/>
                <a:cs typeface="+mn-cs"/>
              </a:rPr>
              <a:t>3 supervisors</a:t>
            </a:r>
          </a:p>
          <a:p>
            <a:pPr>
              <a:lnSpc>
                <a:spcPct val="150000"/>
              </a:lnSpc>
              <a:spcBef>
                <a:spcPts val="0"/>
              </a:spcBef>
              <a:buFont typeface="Arial" panose="020B0604020202020204" pitchFamily="34" charset="0"/>
              <a:buChar char="•"/>
            </a:pPr>
            <a:endParaRPr lang="en-US" sz="2400" i="1" dirty="0"/>
          </a:p>
        </p:txBody>
      </p:sp>
    </p:spTree>
    <p:extLst>
      <p:ext uri="{BB962C8B-B14F-4D97-AF65-F5344CB8AC3E}">
        <p14:creationId xmlns:p14="http://schemas.microsoft.com/office/powerpoint/2010/main" val="2271693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066925"/>
            <a:ext cx="11594559" cy="1362075"/>
          </a:xfrm>
        </p:spPr>
        <p:txBody>
          <a:bodyPr>
            <a:normAutofit fontScale="90000"/>
          </a:bodyPr>
          <a:lstStyle/>
          <a:p>
            <a:r>
              <a:rPr lang="en-US" dirty="0"/>
              <a:t>age estimation</a:t>
            </a:r>
            <a:br>
              <a:rPr lang="en-US" dirty="0"/>
            </a:br>
            <a:br>
              <a:rPr lang="en-US" dirty="0"/>
            </a:br>
            <a:r>
              <a:rPr lang="en-US" dirty="0"/>
              <a:t>use of the calendar of local events</a:t>
            </a:r>
          </a:p>
        </p:txBody>
      </p:sp>
    </p:spTree>
    <p:extLst>
      <p:ext uri="{BB962C8B-B14F-4D97-AF65-F5344CB8AC3E}">
        <p14:creationId xmlns:p14="http://schemas.microsoft.com/office/powerpoint/2010/main" val="18110682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972" y="1384149"/>
            <a:ext cx="11158055" cy="5039727"/>
          </a:xfrm>
        </p:spPr>
        <p:txBody>
          <a:bodyPr rtlCol="0">
            <a:normAutofit/>
          </a:bodyPr>
          <a:lstStyle/>
          <a:p>
            <a:pPr marL="71551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r>
              <a:rPr kumimoji="0" lang="en-US" sz="2400" b="0" i="0" u="none" strike="noStrike" kern="1200" cap="none" spc="0" normalizeH="0" baseline="0" dirty="0">
                <a:ln>
                  <a:noFill/>
                </a:ln>
                <a:solidFill>
                  <a:prstClr val="black"/>
                </a:solidFill>
                <a:effectLst/>
                <a:uLnTx/>
                <a:uFillTx/>
                <a:latin typeface="Arial"/>
                <a:ea typeface="+mn-ea"/>
                <a:cs typeface="+mn-cs"/>
              </a:rPr>
              <a:t>Refer to </a:t>
            </a:r>
            <a:r>
              <a:rPr kumimoji="0" lang="en-US" sz="2400" b="1" i="0" u="sng" strike="noStrike" kern="1200" cap="none" spc="0" normalizeH="0" baseline="0" dirty="0">
                <a:ln>
                  <a:noFill/>
                </a:ln>
                <a:solidFill>
                  <a:prstClr val="black"/>
                </a:solidFill>
                <a:effectLst/>
                <a:uLnTx/>
                <a:uFillTx/>
                <a:latin typeface="Arial"/>
                <a:ea typeface="+mn-ea"/>
                <a:cs typeface="+mn-cs"/>
              </a:rPr>
              <a:t>EPI card, health card, birth certificate, family book, baptismal certificate</a:t>
            </a:r>
            <a:r>
              <a:rPr kumimoji="0" lang="en-US" sz="2400" b="0" i="0" u="none" strike="noStrike" kern="1200" cap="none" spc="0" normalizeH="0" baseline="0" dirty="0">
                <a:ln>
                  <a:noFill/>
                </a:ln>
                <a:solidFill>
                  <a:prstClr val="black"/>
                </a:solidFill>
                <a:effectLst/>
                <a:uLnTx/>
                <a:uFillTx/>
                <a:latin typeface="Arial"/>
                <a:ea typeface="+mn-ea"/>
                <a:cs typeface="+mn-cs"/>
              </a:rPr>
              <a:t>, or other written document with the child’s </a:t>
            </a:r>
            <a:r>
              <a:rPr kumimoji="0" lang="en-US" sz="2400" b="0" i="0" u="none" strike="noStrike" kern="1200" cap="none" spc="0" normalizeH="0" baseline="0" dirty="0" err="1">
                <a:ln>
                  <a:noFill/>
                </a:ln>
                <a:solidFill>
                  <a:prstClr val="black"/>
                </a:solidFill>
                <a:effectLst/>
                <a:uLnTx/>
                <a:uFillTx/>
                <a:latin typeface="Arial"/>
                <a:ea typeface="+mn-ea"/>
                <a:cs typeface="+mn-cs"/>
              </a:rPr>
              <a:t>âge</a:t>
            </a:r>
            <a:r>
              <a:rPr kumimoji="0" lang="en-US" sz="2400" b="0" i="0" u="none" strike="noStrike" kern="1200" cap="none" spc="0" normalizeH="0" baseline="0" dirty="0">
                <a:ln>
                  <a:noFill/>
                </a:ln>
                <a:solidFill>
                  <a:prstClr val="black"/>
                </a:solidFill>
                <a:effectLst/>
                <a:uLnTx/>
                <a:uFillTx/>
                <a:latin typeface="Arial"/>
                <a:ea typeface="+mn-ea"/>
                <a:cs typeface="+mn-cs"/>
              </a:rPr>
              <a:t> or date of birth</a:t>
            </a:r>
          </a:p>
          <a:p>
            <a:pPr marL="71551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endParaRPr kumimoji="0" lang="en-US" sz="2400" b="0" i="0" u="none" strike="noStrike" kern="1200" cap="none" spc="0" normalizeH="0" baseline="0" dirty="0">
              <a:ln>
                <a:noFill/>
              </a:ln>
              <a:solidFill>
                <a:prstClr val="black"/>
              </a:solidFill>
              <a:effectLst/>
              <a:uLnTx/>
              <a:uFillTx/>
              <a:latin typeface="Arial"/>
              <a:ea typeface="+mn-ea"/>
              <a:cs typeface="+mn-cs"/>
            </a:endParaRPr>
          </a:p>
          <a:p>
            <a:pPr marL="715518" lvl="1" indent="-514350">
              <a:lnSpc>
                <a:spcPct val="100000"/>
              </a:lnSpc>
              <a:spcBef>
                <a:spcPts val="0"/>
              </a:spcBef>
              <a:spcAft>
                <a:spcPts val="0"/>
              </a:spcAft>
              <a:buFont typeface="+mj-lt"/>
              <a:buAutoNum type="arabicPeriod" startAt="2"/>
              <a:defRPr/>
            </a:pPr>
            <a:r>
              <a:rPr lang="en-US" sz="2400" dirty="0">
                <a:solidFill>
                  <a:schemeClr val="tx1"/>
                </a:solidFill>
              </a:rPr>
              <a:t>Ask whether or not the </a:t>
            </a:r>
            <a:r>
              <a:rPr lang="en-US" sz="2400" b="1" u="sng" dirty="0">
                <a:solidFill>
                  <a:schemeClr val="tx1"/>
                </a:solidFill>
              </a:rPr>
              <a:t>child was born before or after a neighboring child (or sister/brother)</a:t>
            </a:r>
            <a:r>
              <a:rPr lang="en-US" sz="2400" b="1" dirty="0">
                <a:solidFill>
                  <a:schemeClr val="tx1"/>
                </a:solidFill>
              </a:rPr>
              <a:t> whose age is documented.</a:t>
            </a:r>
            <a:r>
              <a:rPr lang="en-US" sz="2400" dirty="0">
                <a:solidFill>
                  <a:schemeClr val="tx1"/>
                </a:solidFill>
              </a:rPr>
              <a:t> This is always followed by:</a:t>
            </a:r>
            <a:endParaRPr lang="en-US" sz="2400" b="1" dirty="0">
              <a:solidFill>
                <a:schemeClr val="tx1"/>
              </a:solidFill>
            </a:endParaRPr>
          </a:p>
          <a:p>
            <a:pPr marL="715518" lvl="1" indent="-514350">
              <a:lnSpc>
                <a:spcPct val="100000"/>
              </a:lnSpc>
              <a:spcBef>
                <a:spcPts val="0"/>
              </a:spcBef>
              <a:spcAft>
                <a:spcPts val="0"/>
              </a:spcAft>
              <a:buFont typeface="+mj-lt"/>
              <a:buAutoNum type="arabicPeriod" startAt="2"/>
              <a:defRPr/>
            </a:pPr>
            <a:endParaRPr lang="en-US" sz="2400" dirty="0">
              <a:solidFill>
                <a:schemeClr val="tx1"/>
              </a:solidFill>
            </a:endParaRPr>
          </a:p>
          <a:p>
            <a:pPr marL="715518" lvl="1" indent="-514350">
              <a:lnSpc>
                <a:spcPct val="100000"/>
              </a:lnSpc>
              <a:spcBef>
                <a:spcPts val="0"/>
              </a:spcBef>
              <a:spcAft>
                <a:spcPts val="0"/>
              </a:spcAft>
              <a:buFont typeface="+mj-lt"/>
              <a:buAutoNum type="arabicPeriod" startAt="2"/>
              <a:defRPr/>
            </a:pPr>
            <a:r>
              <a:rPr lang="en-US" sz="2400" dirty="0">
                <a:solidFill>
                  <a:schemeClr val="tx1"/>
                </a:solidFill>
              </a:rPr>
              <a:t>Verification with </a:t>
            </a:r>
            <a:r>
              <a:rPr lang="en-US" sz="2400" b="1" u="sng" dirty="0">
                <a:solidFill>
                  <a:schemeClr val="tx1"/>
                </a:solidFill>
              </a:rPr>
              <a:t>local events calendar</a:t>
            </a:r>
          </a:p>
          <a:p>
            <a:pPr marL="715518" lvl="1" indent="-514350">
              <a:lnSpc>
                <a:spcPct val="100000"/>
              </a:lnSpc>
              <a:spcBef>
                <a:spcPts val="0"/>
              </a:spcBef>
              <a:spcAft>
                <a:spcPts val="0"/>
              </a:spcAft>
              <a:buFont typeface="+mj-lt"/>
              <a:buAutoNum type="arabicPeriod" startAt="2"/>
              <a:defRPr/>
            </a:pPr>
            <a:endParaRPr lang="en-US" sz="2400" b="1" dirty="0">
              <a:solidFill>
                <a:schemeClr val="tx1"/>
              </a:solidFill>
            </a:endParaRPr>
          </a:p>
          <a:p>
            <a:pPr marL="715518" lvl="1" indent="-514350">
              <a:lnSpc>
                <a:spcPct val="100000"/>
              </a:lnSpc>
              <a:spcBef>
                <a:spcPts val="0"/>
              </a:spcBef>
              <a:spcAft>
                <a:spcPts val="0"/>
              </a:spcAft>
              <a:buFont typeface="+mj-lt"/>
              <a:buAutoNum type="arabicPeriod" startAt="2"/>
              <a:defRPr/>
            </a:pPr>
            <a:r>
              <a:rPr lang="en-US" sz="2400" dirty="0">
                <a:solidFill>
                  <a:schemeClr val="tx1"/>
                </a:solidFill>
              </a:rPr>
              <a:t>(Average height)</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en-US"/>
              <a:t>Estimating Age</a:t>
            </a:r>
          </a:p>
        </p:txBody>
      </p:sp>
    </p:spTree>
    <p:extLst>
      <p:ext uri="{BB962C8B-B14F-4D97-AF65-F5344CB8AC3E}">
        <p14:creationId xmlns:p14="http://schemas.microsoft.com/office/powerpoint/2010/main" val="1833060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972" y="1201269"/>
            <a:ext cx="11158055" cy="5039727"/>
          </a:xfrm>
        </p:spPr>
        <p:txBody>
          <a:bodyPr rtlCol="0">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600" b="0" i="0" u="none" strike="noStrike" kern="1200" cap="none" spc="0" normalizeH="0" baseline="0" dirty="0">
                <a:ln>
                  <a:noFill/>
                </a:ln>
                <a:solidFill>
                  <a:prstClr val="black"/>
                </a:solidFill>
                <a:effectLst/>
                <a:uLnTx/>
                <a:uFillTx/>
                <a:latin typeface="Arial"/>
                <a:ea typeface="+mn-ea"/>
                <a:cs typeface="+mn-cs"/>
              </a:rPr>
              <a:t>Used when no reliable documentation confirming the date of birth of the child is available</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en-US" sz="2600" b="0" i="0" u="none" strike="noStrike" kern="1200" cap="none" spc="0" normalizeH="0" baseline="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600" b="0" i="0" u="none" strike="noStrike" kern="1200" cap="none" spc="0" normalizeH="0" baseline="0" dirty="0">
                <a:ln>
                  <a:noFill/>
                </a:ln>
                <a:solidFill>
                  <a:prstClr val="black"/>
                </a:solidFill>
                <a:effectLst/>
                <a:uLnTx/>
                <a:uFillTx/>
                <a:latin typeface="Arial"/>
                <a:ea typeface="+mn-ea"/>
                <a:cs typeface="+mn-cs"/>
              </a:rPr>
              <a:t>One calendar for each month of data collection (November) </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en-US" sz="2600" b="0" i="0" u="none" strike="noStrike" kern="1200" cap="none" spc="0" normalizeH="0" baseline="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600" b="1" i="0" u="none" strike="noStrike" kern="1200" cap="none" spc="0" normalizeH="0" baseline="0" dirty="0">
                <a:ln>
                  <a:noFill/>
                </a:ln>
                <a:solidFill>
                  <a:prstClr val="black"/>
                </a:solidFill>
                <a:effectLst/>
                <a:uLnTx/>
                <a:uFillTx/>
                <a:latin typeface="Arial"/>
                <a:ea typeface="+mn-ea"/>
                <a:cs typeface="+mn-cs"/>
              </a:rPr>
              <a:t>Calendar includes the past 60 months </a:t>
            </a:r>
            <a:r>
              <a:rPr kumimoji="0" lang="en-US" sz="2600" b="0" i="0" u="none" strike="noStrike" kern="1200" cap="none" spc="0" normalizeH="0" baseline="0" dirty="0">
                <a:ln>
                  <a:noFill/>
                </a:ln>
                <a:solidFill>
                  <a:prstClr val="black"/>
                </a:solidFill>
                <a:effectLst/>
                <a:uLnTx/>
                <a:uFillTx/>
                <a:latin typeface="Arial"/>
                <a:ea typeface="+mn-ea"/>
                <a:cs typeface="+mn-cs"/>
              </a:rPr>
              <a:t>(5 years): November 2015 - November 2020</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en-US" sz="2600" b="0" i="0" u="none" strike="noStrike" kern="1200" cap="none" spc="0" normalizeH="0" baseline="0" dirty="0">
              <a:ln>
                <a:noFill/>
              </a:ln>
              <a:solidFill>
                <a:prstClr val="black"/>
              </a:solidFill>
              <a:effectLst/>
              <a:uLnTx/>
              <a:uFillTx/>
              <a:latin typeface="Arial"/>
              <a:ea typeface="+mn-ea"/>
              <a:cs typeface="+mn-cs"/>
            </a:endParaRPr>
          </a:p>
          <a:p>
            <a:pPr lvl="0">
              <a:spcBef>
                <a:spcPts val="0"/>
              </a:spcBef>
              <a:buClr>
                <a:srgbClr val="0072BC"/>
              </a:buClr>
              <a:buFont typeface="Arial" panose="020B0604020202020204" pitchFamily="34" charset="0"/>
              <a:buChar char="•"/>
              <a:defRPr/>
            </a:pPr>
            <a:r>
              <a:rPr kumimoji="0" lang="en-US" sz="2600" b="0" i="0" u="none" strike="noStrike" kern="1200" cap="none" spc="0" normalizeH="0" baseline="0" dirty="0">
                <a:ln>
                  <a:noFill/>
                </a:ln>
                <a:solidFill>
                  <a:prstClr val="black"/>
                </a:solidFill>
                <a:effectLst/>
                <a:uLnTx/>
                <a:uFillTx/>
                <a:latin typeface="Arial"/>
                <a:ea typeface="+mn-ea"/>
                <a:cs typeface="+mn-cs"/>
              </a:rPr>
              <a:t>3 </a:t>
            </a:r>
            <a:r>
              <a:rPr lang="en-US" sz="2600" dirty="0">
                <a:solidFill>
                  <a:prstClr val="black"/>
                </a:solidFill>
              </a:rPr>
              <a:t>important sections are included:</a:t>
            </a:r>
            <a:endParaRPr kumimoji="0" lang="en-US" sz="2600" b="0" i="0" u="none" strike="noStrike" kern="1200" cap="none" spc="0" normalizeH="0" baseline="0" dirty="0">
              <a:ln>
                <a:noFill/>
              </a:ln>
              <a:solidFill>
                <a:prstClr val="black"/>
              </a:solidFill>
              <a:effectLst/>
              <a:uLnTx/>
              <a:uFillTx/>
              <a:latin typeface="Arial"/>
              <a:ea typeface="+mn-ea"/>
              <a:cs typeface="+mn-cs"/>
            </a:endParaRPr>
          </a:p>
          <a:p>
            <a:pPr lvl="1" indent="-457189">
              <a:spcBef>
                <a:spcPts val="0"/>
              </a:spcBef>
              <a:buClr>
                <a:srgbClr val="0072BC"/>
              </a:buClr>
              <a:buFont typeface="Courier New" panose="02070309020205020404" pitchFamily="49" charset="0"/>
              <a:buChar char="o"/>
              <a:defRPr/>
            </a:pPr>
            <a:r>
              <a:rPr lang="en-US" sz="2400" b="1" dirty="0">
                <a:solidFill>
                  <a:prstClr val="black"/>
                </a:solidFill>
                <a:latin typeface="Arial"/>
              </a:rPr>
              <a:t>Seasons and agricultural calendar</a:t>
            </a:r>
          </a:p>
          <a:p>
            <a:pPr lvl="1" indent="-457189">
              <a:spcBef>
                <a:spcPts val="0"/>
              </a:spcBef>
              <a:buClr>
                <a:srgbClr val="0072BC"/>
              </a:buClr>
              <a:buFont typeface="Courier New" panose="02070309020205020404" pitchFamily="49" charset="0"/>
              <a:buChar char="o"/>
              <a:defRPr/>
            </a:pPr>
            <a:r>
              <a:rPr kumimoji="0" lang="en-US" sz="2400" b="1" i="0" u="none" strike="noStrike" kern="1200" cap="none" spc="0" normalizeH="0" baseline="0" dirty="0">
                <a:ln>
                  <a:noFill/>
                </a:ln>
                <a:solidFill>
                  <a:prstClr val="black"/>
                </a:solidFill>
                <a:effectLst/>
                <a:uLnTx/>
                <a:uFillTx/>
                <a:latin typeface="Arial"/>
                <a:ea typeface="+mn-ea"/>
                <a:cs typeface="+mn-cs"/>
              </a:rPr>
              <a:t>Religious holidays / National holidays</a:t>
            </a:r>
          </a:p>
          <a:p>
            <a:pPr lvl="1" indent="-457189">
              <a:spcBef>
                <a:spcPts val="0"/>
              </a:spcBef>
              <a:buClr>
                <a:srgbClr val="0072BC"/>
              </a:buClr>
              <a:buFont typeface="Courier New" panose="02070309020205020404" pitchFamily="49" charset="0"/>
              <a:buChar char="o"/>
              <a:defRPr/>
            </a:pPr>
            <a:r>
              <a:rPr lang="en-US" sz="2400" b="1" dirty="0">
                <a:solidFill>
                  <a:prstClr val="black"/>
                </a:solidFill>
                <a:latin typeface="Arial"/>
              </a:rPr>
              <a:t>Local events and other events</a:t>
            </a:r>
            <a:endParaRPr kumimoji="0" lang="en-US" sz="2400" b="1" i="0" u="none" strike="noStrike" kern="1200" cap="none" spc="0" normalizeH="0" baseline="0" dirty="0">
              <a:ln>
                <a:noFill/>
              </a:ln>
              <a:solidFill>
                <a:prstClr val="black"/>
              </a:solidFill>
              <a:effectLst/>
              <a:uLnTx/>
              <a:uFillTx/>
              <a:latin typeface="Arial"/>
              <a:ea typeface="+mn-ea"/>
              <a:cs typeface="+mn-cs"/>
            </a:endParaRP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fontScale="92500"/>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en-US" dirty="0"/>
              <a:t>Estimating Age from Events Calendar (1/3)</a:t>
            </a:r>
            <a:endParaRPr lang="fr-FR" dirty="0"/>
          </a:p>
        </p:txBody>
      </p:sp>
    </p:spTree>
    <p:extLst>
      <p:ext uri="{BB962C8B-B14F-4D97-AF65-F5344CB8AC3E}">
        <p14:creationId xmlns:p14="http://schemas.microsoft.com/office/powerpoint/2010/main" val="1054492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fontScale="92500"/>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en-US" dirty="0"/>
              <a:t>Estimating Age from Events Calendar (2/3)</a:t>
            </a:r>
            <a:endParaRPr lang="fr-FR" dirty="0"/>
          </a:p>
        </p:txBody>
      </p:sp>
      <p:pic>
        <p:nvPicPr>
          <p:cNvPr id="2" name="Image 1">
            <a:extLst>
              <a:ext uri="{FF2B5EF4-FFF2-40B4-BE49-F238E27FC236}">
                <a16:creationId xmlns:a16="http://schemas.microsoft.com/office/drawing/2014/main" id="{CFE526D4-2514-4272-924F-F96FA2B34F6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013022" y="931594"/>
            <a:ext cx="6165956" cy="5742339"/>
          </a:xfrm>
          <a:prstGeom prst="rect">
            <a:avLst/>
          </a:prstGeom>
        </p:spPr>
      </p:pic>
    </p:spTree>
    <p:extLst>
      <p:ext uri="{BB962C8B-B14F-4D97-AF65-F5344CB8AC3E}">
        <p14:creationId xmlns:p14="http://schemas.microsoft.com/office/powerpoint/2010/main" val="3437651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792" y="1040131"/>
            <a:ext cx="11415235" cy="5109426"/>
          </a:xfrm>
        </p:spPr>
        <p:txBody>
          <a:bodyPr rtlCol="0">
            <a:normAutofit/>
          </a:bodyPr>
          <a:lstStyle/>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dirty="0">
                <a:ln>
                  <a:noFill/>
                </a:ln>
                <a:solidFill>
                  <a:prstClr val="black"/>
                </a:solidFill>
                <a:effectLst/>
                <a:uLnTx/>
                <a:uFillTx/>
                <a:ea typeface="+mn-ea"/>
                <a:cs typeface="+mn-cs"/>
              </a:rPr>
              <a:t>Start by locating the </a:t>
            </a:r>
            <a:r>
              <a:rPr kumimoji="0" lang="en-US" sz="2400" b="1" i="0" u="none" strike="noStrike" kern="1200" cap="none" spc="0" normalizeH="0" baseline="0" dirty="0">
                <a:ln>
                  <a:noFill/>
                </a:ln>
                <a:solidFill>
                  <a:prstClr val="black"/>
                </a:solidFill>
                <a:effectLst/>
                <a:uLnTx/>
                <a:uFillTx/>
                <a:ea typeface="+mn-ea"/>
                <a:cs typeface="+mn-cs"/>
              </a:rPr>
              <a:t>year of birth</a:t>
            </a:r>
            <a:r>
              <a:rPr kumimoji="0" lang="en-US" sz="2400" b="0" i="0" u="none" strike="noStrike" kern="1200" cap="none" spc="0" normalizeH="0" baseline="0" dirty="0">
                <a:ln>
                  <a:noFill/>
                </a:ln>
                <a:solidFill>
                  <a:prstClr val="black"/>
                </a:solidFill>
                <a:effectLst/>
                <a:uLnTx/>
                <a:uFillTx/>
                <a:ea typeface="+mn-ea"/>
                <a:cs typeface="+mn-cs"/>
              </a:rPr>
              <a:t> on the local calendar and ask about:</a:t>
            </a:r>
          </a:p>
          <a:p>
            <a:pPr lvl="1" indent="-457189">
              <a:spcBef>
                <a:spcPts val="0"/>
              </a:spcBef>
              <a:buClr>
                <a:srgbClr val="0072BC"/>
              </a:buClr>
              <a:buFont typeface="Courier New" panose="02070309020205020404" pitchFamily="49" charset="0"/>
              <a:buChar char="o"/>
              <a:defRPr/>
            </a:pPr>
            <a:r>
              <a:rPr lang="en-US" sz="2400" b="1" dirty="0">
                <a:solidFill>
                  <a:prstClr val="black"/>
                </a:solidFill>
              </a:rPr>
              <a:t>Major events that occurred during the year the child was born</a:t>
            </a:r>
          </a:p>
          <a:p>
            <a:pPr lvl="1" indent="-457189">
              <a:spcBef>
                <a:spcPts val="0"/>
              </a:spcBef>
              <a:buClr>
                <a:srgbClr val="0072BC"/>
              </a:buClr>
              <a:buFont typeface="Courier New" panose="02070309020205020404" pitchFamily="49" charset="0"/>
              <a:buChar char="o"/>
              <a:defRPr/>
            </a:pPr>
            <a:r>
              <a:rPr lang="en-US" sz="2400" b="1" dirty="0">
                <a:solidFill>
                  <a:prstClr val="black"/>
                </a:solidFill>
              </a:rPr>
              <a:t>Number of occurrences of an annual event</a:t>
            </a:r>
            <a:r>
              <a:rPr lang="en-US" sz="2400" dirty="0">
                <a:solidFill>
                  <a:prstClr val="black"/>
                </a:solidFill>
              </a:rPr>
              <a:t> (E.g. child has been alive to celebrate Christmas/Ramadan 3 times)</a:t>
            </a:r>
          </a:p>
          <a:p>
            <a:pPr lvl="1" indent="-457189">
              <a:spcBef>
                <a:spcPts val="0"/>
              </a:spcBef>
              <a:buClr>
                <a:srgbClr val="0072BC"/>
              </a:buClr>
              <a:buFont typeface="Courier New" panose="02070309020205020404" pitchFamily="49" charset="0"/>
              <a:buChar char="o"/>
              <a:defRPr/>
            </a:pPr>
            <a:endParaRPr lang="en-US" sz="2400" b="1" dirty="0">
              <a:solidFill>
                <a:prstClr val="black"/>
              </a:solidFill>
            </a:endParaRPr>
          </a:p>
          <a:p>
            <a:pPr marR="0" lvl="0"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1" i="0" u="none" strike="noStrike" kern="1200" cap="none" spc="0" normalizeH="0" baseline="0" dirty="0">
                <a:ln>
                  <a:noFill/>
                </a:ln>
                <a:solidFill>
                  <a:prstClr val="black"/>
                </a:solidFill>
                <a:effectLst/>
                <a:uLnTx/>
                <a:uFillTx/>
                <a:ea typeface="+mn-ea"/>
                <a:cs typeface="+mn-cs"/>
              </a:rPr>
              <a:t>Determine the month of birth </a:t>
            </a:r>
            <a:r>
              <a:rPr kumimoji="0" lang="en-US" sz="2400" i="0" u="none" strike="noStrike" kern="1200" cap="none" spc="0" normalizeH="0" baseline="0" dirty="0">
                <a:ln>
                  <a:noFill/>
                </a:ln>
                <a:solidFill>
                  <a:prstClr val="black"/>
                </a:solidFill>
                <a:effectLst/>
                <a:uLnTx/>
                <a:uFillTx/>
                <a:ea typeface="+mn-ea"/>
                <a:cs typeface="+mn-cs"/>
              </a:rPr>
              <a:t>within that year. Try to get as specific as possible by</a:t>
            </a:r>
            <a:r>
              <a:rPr kumimoji="0" lang="en-US" sz="2400" b="0" i="0" u="none" strike="noStrike" kern="1200" cap="none" spc="0" normalizeH="0" baseline="0" dirty="0">
                <a:ln>
                  <a:noFill/>
                </a:ln>
                <a:solidFill>
                  <a:prstClr val="black"/>
                </a:solidFill>
                <a:effectLst/>
                <a:uLnTx/>
                <a:uFillTx/>
                <a:ea typeface="+mn-ea"/>
                <a:cs typeface="+mn-cs"/>
              </a:rPr>
              <a:t>: </a:t>
            </a:r>
          </a:p>
          <a:p>
            <a:pPr lvl="1" indent="-457189">
              <a:spcBef>
                <a:spcPts val="0"/>
              </a:spcBef>
              <a:buClr>
                <a:srgbClr val="0072BC"/>
              </a:buClr>
              <a:buFont typeface="Courier New" panose="02070309020205020404" pitchFamily="49" charset="0"/>
              <a:buChar char="o"/>
              <a:defRPr/>
            </a:pPr>
            <a:r>
              <a:rPr lang="en-US" sz="2400" b="1" dirty="0">
                <a:solidFill>
                  <a:prstClr val="black"/>
                </a:solidFill>
              </a:rPr>
              <a:t>Determining during what season the child was born </a:t>
            </a:r>
            <a:r>
              <a:rPr lang="en-US" sz="2400" dirty="0">
                <a:solidFill>
                  <a:prstClr val="black"/>
                </a:solidFill>
              </a:rPr>
              <a:t>(E.g. Rainy season, hot season, winter, cotton harvest, etc.)</a:t>
            </a:r>
            <a:endParaRPr lang="en-US" sz="2400" b="1" dirty="0">
              <a:solidFill>
                <a:prstClr val="black"/>
              </a:solidFill>
            </a:endParaRPr>
          </a:p>
          <a:p>
            <a:pPr lvl="1" indent="-457189">
              <a:spcBef>
                <a:spcPts val="0"/>
              </a:spcBef>
              <a:buClr>
                <a:srgbClr val="0072BC"/>
              </a:buClr>
              <a:buFont typeface="Courier New" panose="02070309020205020404" pitchFamily="49" charset="0"/>
              <a:buChar char="o"/>
              <a:defRPr/>
            </a:pPr>
            <a:r>
              <a:rPr lang="en-US" sz="2400" dirty="0">
                <a:solidFill>
                  <a:prstClr val="black"/>
                </a:solidFill>
              </a:rPr>
              <a:t>Ask if a </a:t>
            </a:r>
            <a:r>
              <a:rPr lang="en-US" sz="2400" b="1" dirty="0">
                <a:solidFill>
                  <a:prstClr val="black"/>
                </a:solidFill>
              </a:rPr>
              <a:t>child was born before or after a major event during the year</a:t>
            </a:r>
          </a:p>
          <a:p>
            <a:pPr marL="533386" lvl="1" indent="0">
              <a:spcBef>
                <a:spcPts val="0"/>
              </a:spcBef>
              <a:buClr>
                <a:srgbClr val="0072BC"/>
              </a:buClr>
              <a:buNone/>
              <a:defRPr/>
            </a:pPr>
            <a:endParaRPr lang="en-US" sz="2400" b="1" dirty="0">
              <a:solidFill>
                <a:prstClr val="black"/>
              </a:solidFill>
            </a:endParaRPr>
          </a:p>
          <a:p>
            <a:pPr>
              <a:spcBef>
                <a:spcPts val="0"/>
              </a:spcBef>
              <a:buClr>
                <a:srgbClr val="0072BC"/>
              </a:buClr>
              <a:buFont typeface="Arial" panose="020B0604020202020204" pitchFamily="34" charset="0"/>
              <a:buChar char="•"/>
              <a:defRPr/>
            </a:pPr>
            <a:r>
              <a:rPr lang="en-US" sz="2400" dirty="0">
                <a:solidFill>
                  <a:prstClr val="black"/>
                </a:solidFill>
              </a:rPr>
              <a:t>Continue asking questions to identify month of birth of the child as accurately as possible</a:t>
            </a: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fontScale="92500"/>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en-US" dirty="0"/>
              <a:t>Estimating Age from Events Calendar (3/3)</a:t>
            </a:r>
            <a:endParaRPr lang="fr-FR" dirty="0"/>
          </a:p>
        </p:txBody>
      </p:sp>
    </p:spTree>
    <p:extLst>
      <p:ext uri="{BB962C8B-B14F-4D97-AF65-F5344CB8AC3E}">
        <p14:creationId xmlns:p14="http://schemas.microsoft.com/office/powerpoint/2010/main" val="3212359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en-US"/>
              <a:t>Average Height</a:t>
            </a:r>
          </a:p>
        </p:txBody>
      </p:sp>
      <p:sp>
        <p:nvSpPr>
          <p:cNvPr id="3" name="Espace réservé du contenu 2"/>
          <p:cNvSpPr>
            <a:spLocks noGrp="1"/>
          </p:cNvSpPr>
          <p:nvPr>
            <p:ph idx="1"/>
          </p:nvPr>
        </p:nvSpPr>
        <p:spPr>
          <a:xfrm>
            <a:off x="384779" y="1145362"/>
            <a:ext cx="11422441" cy="5189517"/>
          </a:xfrm>
        </p:spPr>
        <p:txBody>
          <a:bodyPr>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en-US" sz="2400" b="1" i="0" u="none" strike="noStrike" kern="1200" cap="none" spc="0" normalizeH="0" baseline="0">
                <a:ln>
                  <a:noFill/>
                </a:ln>
                <a:solidFill>
                  <a:prstClr val="black"/>
                </a:solidFill>
                <a:effectLst/>
                <a:uLnTx/>
                <a:uFillTx/>
                <a:latin typeface="Arial"/>
                <a:ea typeface="+mn-ea"/>
                <a:cs typeface="+mn-cs"/>
              </a:rPr>
              <a:t>6 months = 67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en-US" sz="2400" b="0" i="0" u="none" strike="noStrike" kern="1200" cap="none" spc="0" normalizeH="0" baseline="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en-US" sz="2400" b="0" i="0" u="none" strike="noStrike" kern="1200" cap="none" spc="0" normalizeH="0" baseline="0">
                <a:ln>
                  <a:noFill/>
                </a:ln>
                <a:solidFill>
                  <a:prstClr val="black"/>
                </a:solidFill>
                <a:effectLst/>
                <a:uLnTx/>
                <a:uFillTx/>
                <a:latin typeface="Arial"/>
                <a:ea typeface="+mn-ea"/>
                <a:cs typeface="+mn-cs"/>
              </a:rPr>
              <a:t>12 months = 77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en-US" sz="2400" b="0" i="0" u="none" strike="noStrike" kern="1200" cap="none" spc="0" normalizeH="0" baseline="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en-US" sz="2400" b="0" i="0" u="none" strike="noStrike" kern="1200" cap="none" spc="0" normalizeH="0" baseline="0">
                <a:ln>
                  <a:noFill/>
                </a:ln>
                <a:solidFill>
                  <a:prstClr val="black"/>
                </a:solidFill>
                <a:effectLst/>
                <a:uLnTx/>
                <a:uFillTx/>
                <a:latin typeface="Arial"/>
                <a:ea typeface="+mn-ea"/>
                <a:cs typeface="+mn-cs"/>
              </a:rPr>
              <a:t>24 months = 87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kumimoji="0" lang="en-US" sz="2400" b="0" i="0" u="none" strike="noStrike" kern="1200" cap="none" spc="0" normalizeH="0" baseline="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en-US" sz="2400" b="0" i="0" u="none" strike="noStrike" kern="1200" cap="none" spc="0" normalizeH="0" baseline="0">
                <a:ln>
                  <a:noFill/>
                </a:ln>
                <a:solidFill>
                  <a:prstClr val="black"/>
                </a:solidFill>
                <a:effectLst/>
                <a:uLnTx/>
                <a:uFillTx/>
                <a:latin typeface="Arial"/>
                <a:ea typeface="+mn-ea"/>
                <a:cs typeface="+mn-cs"/>
              </a:rPr>
              <a:t>36 months = 97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lang="en-US" sz="2400">
              <a:solidFill>
                <a:prstClr val="black"/>
              </a:solidFill>
              <a:latin typeface="Arial"/>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en-US" sz="2400" b="0" i="0" u="none" strike="noStrike" kern="1200" cap="none" spc="0" normalizeH="0" baseline="0">
                <a:ln>
                  <a:noFill/>
                </a:ln>
                <a:solidFill>
                  <a:prstClr val="black"/>
                </a:solidFill>
                <a:effectLst/>
                <a:uLnTx/>
                <a:uFillTx/>
                <a:latin typeface="Arial"/>
                <a:ea typeface="+mn-ea"/>
                <a:cs typeface="+mn-cs"/>
              </a:rPr>
              <a:t>48 months = 105 cm</a:t>
            </a: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endParaRPr lang="en-US" sz="2400">
              <a:solidFill>
                <a:prstClr val="black"/>
              </a:solidFill>
              <a:latin typeface="Arial"/>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Calibri" panose="020F0502020204030204" pitchFamily="34" charset="0"/>
              <a:buChar char="•"/>
              <a:tabLst/>
              <a:defRPr/>
            </a:pPr>
            <a:r>
              <a:rPr kumimoji="0" lang="en-US" sz="2400" b="1" i="0" u="sng" strike="noStrike" kern="1200" cap="none" spc="0" normalizeH="0" baseline="0">
                <a:ln>
                  <a:noFill/>
                </a:ln>
                <a:solidFill>
                  <a:prstClr val="black"/>
                </a:solidFill>
                <a:effectLst/>
                <a:uLnTx/>
                <a:uFillTx/>
                <a:latin typeface="Arial"/>
                <a:ea typeface="+mn-ea"/>
                <a:cs typeface="+mn-cs"/>
              </a:rPr>
              <a:t>59 months = 110 cm</a:t>
            </a:r>
          </a:p>
        </p:txBody>
      </p:sp>
    </p:spTree>
    <p:extLst>
      <p:ext uri="{BB962C8B-B14F-4D97-AF65-F5344CB8AC3E}">
        <p14:creationId xmlns:p14="http://schemas.microsoft.com/office/powerpoint/2010/main" val="2347614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1" y="479182"/>
            <a:ext cx="11672416" cy="824716"/>
          </a:xfrm>
        </p:spPr>
        <p:txBody>
          <a:bodyPr>
            <a:normAutofit/>
          </a:bodyPr>
          <a:lstStyle/>
          <a:p>
            <a:r>
              <a:rPr lang="en-US"/>
              <a:t>Frequent errors in the age estimation</a:t>
            </a:r>
          </a:p>
        </p:txBody>
      </p:sp>
      <p:sp>
        <p:nvSpPr>
          <p:cNvPr id="3" name="Espace réservé du contenu 2"/>
          <p:cNvSpPr>
            <a:spLocks noGrp="1"/>
          </p:cNvSpPr>
          <p:nvPr>
            <p:ph idx="1"/>
          </p:nvPr>
        </p:nvSpPr>
        <p:spPr>
          <a:xfrm>
            <a:off x="351132" y="1668483"/>
            <a:ext cx="11489735" cy="4252257"/>
          </a:xfrm>
        </p:spPr>
        <p:txBody>
          <a:bodyPr>
            <a:normAutofit/>
          </a:bodyPr>
          <a:lstStyle/>
          <a:p>
            <a:pPr>
              <a:lnSpc>
                <a:spcPct val="120000"/>
              </a:lnSpc>
              <a:spcBef>
                <a:spcPts val="0"/>
              </a:spcBef>
              <a:buFont typeface="Arial" panose="020B0604020202020204" pitchFamily="34" charset="0"/>
              <a:buChar char="•"/>
            </a:pPr>
            <a:r>
              <a:rPr lang="en-US" sz="2400" b="1" u="sng" dirty="0">
                <a:solidFill>
                  <a:schemeClr val="tx1"/>
                </a:solidFill>
              </a:rPr>
              <a:t>Errors of + or </a:t>
            </a:r>
            <a:r>
              <a:rPr lang="en-US" sz="2400" b="1" u="sng" dirty="0"/>
              <a:t>-</a:t>
            </a:r>
            <a:r>
              <a:rPr lang="en-US" sz="2400" b="1" u="sng" dirty="0">
                <a:solidFill>
                  <a:schemeClr val="tx1"/>
                </a:solidFill>
              </a:rPr>
              <a:t> 12 months</a:t>
            </a:r>
            <a:r>
              <a:rPr lang="en-US" sz="2400" b="1" dirty="0">
                <a:solidFill>
                  <a:schemeClr val="tx1"/>
                </a:solidFill>
              </a:rPr>
              <a:t> </a:t>
            </a:r>
            <a:r>
              <a:rPr lang="en-US" sz="2400" dirty="0">
                <a:solidFill>
                  <a:schemeClr val="tx1"/>
                </a:solidFill>
              </a:rPr>
              <a:t>due to an error in the birth year</a:t>
            </a:r>
          </a:p>
          <a:p>
            <a:pPr>
              <a:lnSpc>
                <a:spcPct val="120000"/>
              </a:lnSpc>
              <a:spcBef>
                <a:spcPts val="0"/>
              </a:spcBef>
              <a:buFont typeface="Arial" panose="020B0604020202020204" pitchFamily="34" charset="0"/>
              <a:buChar char="•"/>
            </a:pPr>
            <a:endParaRPr lang="en-US" sz="2400" b="1" dirty="0">
              <a:solidFill>
                <a:schemeClr val="tx1"/>
              </a:solidFill>
            </a:endParaRPr>
          </a:p>
          <a:p>
            <a:pPr>
              <a:lnSpc>
                <a:spcPct val="120000"/>
              </a:lnSpc>
              <a:spcBef>
                <a:spcPts val="0"/>
              </a:spcBef>
              <a:buFont typeface="Arial" panose="020B0604020202020204" pitchFamily="34" charset="0"/>
              <a:buChar char="•"/>
            </a:pPr>
            <a:r>
              <a:rPr lang="en-US" sz="2400" b="1" u="sng" dirty="0">
                <a:solidFill>
                  <a:schemeClr val="tx1"/>
                </a:solidFill>
              </a:rPr>
              <a:t>An overestimation of multiples of 12 (12, 24, 36, 48 months)</a:t>
            </a:r>
            <a:r>
              <a:rPr lang="en-US" sz="2400" b="1" dirty="0">
                <a:solidFill>
                  <a:schemeClr val="tx1"/>
                </a:solidFill>
              </a:rPr>
              <a:t> </a:t>
            </a:r>
            <a:r>
              <a:rPr lang="en-US" sz="2400" dirty="0">
                <a:solidFill>
                  <a:schemeClr val="tx1"/>
                </a:solidFill>
              </a:rPr>
              <a:t>due to the conversion of age in years without refining the estimation</a:t>
            </a:r>
          </a:p>
          <a:p>
            <a:pPr marL="0" indent="0">
              <a:lnSpc>
                <a:spcPct val="120000"/>
              </a:lnSpc>
              <a:spcBef>
                <a:spcPts val="0"/>
              </a:spcBef>
              <a:buNone/>
            </a:pPr>
            <a:endParaRPr lang="en-US" sz="2400" dirty="0">
              <a:solidFill>
                <a:schemeClr val="tx1"/>
              </a:solidFill>
            </a:endParaRPr>
          </a:p>
          <a:p>
            <a:pPr>
              <a:lnSpc>
                <a:spcPct val="120000"/>
              </a:lnSpc>
              <a:spcBef>
                <a:spcPts val="0"/>
              </a:spcBef>
              <a:buFont typeface="Arial" panose="020B0604020202020204" pitchFamily="34" charset="0"/>
              <a:buChar char="•"/>
            </a:pPr>
            <a:r>
              <a:rPr lang="en-US" sz="2400" dirty="0">
                <a:solidFill>
                  <a:schemeClr val="tx1"/>
                </a:solidFill>
              </a:rPr>
              <a:t> It is important to estimate the age in months very carefully</a:t>
            </a:r>
            <a:endParaRPr lang="en-US" sz="1200" dirty="0">
              <a:solidFill>
                <a:schemeClr val="tx1"/>
              </a:solidFill>
            </a:endParaRPr>
          </a:p>
          <a:p>
            <a:pPr marL="609585" lvl="1" indent="0">
              <a:lnSpc>
                <a:spcPct val="120000"/>
              </a:lnSpc>
              <a:spcBef>
                <a:spcPts val="0"/>
              </a:spcBef>
              <a:buNone/>
            </a:pPr>
            <a:endParaRPr lang="en-US" sz="2400" dirty="0">
              <a:solidFill>
                <a:schemeClr val="tx1"/>
              </a:solidFill>
            </a:endParaRPr>
          </a:p>
        </p:txBody>
      </p:sp>
    </p:spTree>
    <p:extLst>
      <p:ext uri="{BB962C8B-B14F-4D97-AF65-F5344CB8AC3E}">
        <p14:creationId xmlns:p14="http://schemas.microsoft.com/office/powerpoint/2010/main" val="11659864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Autofit/>
          </a:bodyPr>
          <a:lstStyle/>
          <a:p>
            <a:r>
              <a:rPr lang="en-US" sz="5400" dirty="0"/>
              <a:t>Practical Exercise</a:t>
            </a:r>
            <a:br>
              <a:rPr lang="en-US" sz="5400" dirty="0"/>
            </a:br>
            <a:br>
              <a:rPr lang="en-US" sz="5400" dirty="0"/>
            </a:br>
            <a:r>
              <a:rPr lang="en-US" sz="5400" dirty="0"/>
              <a:t>Calendar of local events</a:t>
            </a:r>
          </a:p>
        </p:txBody>
      </p:sp>
    </p:spTree>
    <p:extLst>
      <p:ext uri="{BB962C8B-B14F-4D97-AF65-F5344CB8AC3E}">
        <p14:creationId xmlns:p14="http://schemas.microsoft.com/office/powerpoint/2010/main" val="3010499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lstStyle/>
          <a:p>
            <a:r>
              <a:rPr lang="en-US"/>
              <a:t>Child Questionnaire</a:t>
            </a:r>
          </a:p>
        </p:txBody>
      </p:sp>
    </p:spTree>
    <p:extLst>
      <p:ext uri="{BB962C8B-B14F-4D97-AF65-F5344CB8AC3E}">
        <p14:creationId xmlns:p14="http://schemas.microsoft.com/office/powerpoint/2010/main" val="2014510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272466"/>
            <a:ext cx="11672416" cy="824716"/>
          </a:xfrm>
        </p:spPr>
        <p:txBody>
          <a:bodyPr/>
          <a:lstStyle/>
          <a:p>
            <a:r>
              <a:rPr lang="fr-FR" dirty="0"/>
              <a:t>Session 2</a:t>
            </a:r>
          </a:p>
        </p:txBody>
      </p:sp>
      <p:sp>
        <p:nvSpPr>
          <p:cNvPr id="3" name="Espace réservé du contenu 2"/>
          <p:cNvSpPr>
            <a:spLocks noGrp="1"/>
          </p:cNvSpPr>
          <p:nvPr>
            <p:ph idx="1"/>
          </p:nvPr>
        </p:nvSpPr>
        <p:spPr>
          <a:xfrm>
            <a:off x="259792" y="1414660"/>
            <a:ext cx="11672416" cy="4028680"/>
          </a:xfrm>
        </p:spPr>
        <p:txBody>
          <a:bodyPr>
            <a:normAutofit/>
          </a:bodyPr>
          <a:lstStyle/>
          <a:p>
            <a:pPr lvl="1">
              <a:lnSpc>
                <a:spcPct val="150000"/>
              </a:lnSpc>
              <a:spcBef>
                <a:spcPts val="0"/>
              </a:spcBef>
              <a:spcAft>
                <a:spcPts val="0"/>
              </a:spcAft>
              <a:buFont typeface="Arial" panose="020B0604020202020204" pitchFamily="34" charset="0"/>
              <a:buChar char="•"/>
            </a:pPr>
            <a:r>
              <a:rPr lang="en-US" sz="2600" dirty="0">
                <a:solidFill>
                  <a:schemeClr val="tx1"/>
                </a:solidFill>
              </a:rPr>
              <a:t>Survey Presentation</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Age estimation and use of the calendar of local events </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Child questionnaire</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Woman questionnaire</a:t>
            </a:r>
          </a:p>
          <a:p>
            <a:pPr lvl="1">
              <a:lnSpc>
                <a:spcPct val="150000"/>
              </a:lnSpc>
              <a:spcBef>
                <a:spcPts val="0"/>
              </a:spcBef>
              <a:spcAft>
                <a:spcPts val="0"/>
              </a:spcAft>
              <a:buFont typeface="Arial" panose="020B0604020202020204" pitchFamily="34" charset="0"/>
              <a:buChar char="•"/>
            </a:pPr>
            <a:r>
              <a:rPr lang="en-US" sz="2600" dirty="0">
                <a:solidFill>
                  <a:schemeClr val="tx1"/>
                </a:solidFill>
              </a:rPr>
              <a:t>Malnutrition &amp; referral form</a:t>
            </a:r>
          </a:p>
        </p:txBody>
      </p:sp>
    </p:spTree>
    <p:extLst>
      <p:ext uri="{BB962C8B-B14F-4D97-AF65-F5344CB8AC3E}">
        <p14:creationId xmlns:p14="http://schemas.microsoft.com/office/powerpoint/2010/main" val="1109370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96254"/>
            <a:ext cx="11672416" cy="836245"/>
          </a:xfrm>
        </p:spPr>
        <p:txBody>
          <a:bodyPr rtlCol="0">
            <a:normAutofit/>
          </a:bodyPr>
          <a:lstStyle/>
          <a:p>
            <a:pPr>
              <a:defRPr/>
            </a:pPr>
            <a:r>
              <a:rPr lang="fr-FR" altLang="fr-FR" dirty="0"/>
              <a:t>Section Identification (1/2)</a:t>
            </a:r>
            <a:endParaRPr lang="fr-FR" dirty="0"/>
          </a:p>
        </p:txBody>
      </p:sp>
      <p:sp>
        <p:nvSpPr>
          <p:cNvPr id="3" name="Content Placeholder 2"/>
          <p:cNvSpPr>
            <a:spLocks noGrp="1"/>
          </p:cNvSpPr>
          <p:nvPr>
            <p:ph idx="1"/>
          </p:nvPr>
        </p:nvSpPr>
        <p:spPr>
          <a:xfrm>
            <a:off x="377191" y="1443383"/>
            <a:ext cx="9214338" cy="4302108"/>
          </a:xfrm>
        </p:spPr>
        <p:txBody>
          <a:bodyPr numCol="1" rtlCol="0">
            <a:noAutofit/>
          </a:bodyPr>
          <a:lstStyle/>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Camp name</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Section code / Number</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Zone code / Number</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Block code / Number</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Date of interview (DD/MM/YYYY)</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Cluster Number </a:t>
            </a:r>
            <a:r>
              <a:rPr lang="en-US" sz="2400" i="1" dirty="0">
                <a:sym typeface="Wingdings" panose="05000000000000000000" pitchFamily="2" charset="2"/>
              </a:rPr>
              <a:t>(E.g. 101-132; 201-234; 301-332)</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Team Number </a:t>
            </a:r>
            <a:r>
              <a:rPr lang="en-US" sz="2400" i="1" dirty="0">
                <a:sym typeface="Wingdings" panose="05000000000000000000" pitchFamily="2" charset="2"/>
              </a:rPr>
              <a:t>(E.g. 1-6)</a:t>
            </a:r>
            <a:endParaRPr lang="en-US" sz="2400" b="1" i="1" u="sng" dirty="0">
              <a:sym typeface="Wingdings" panose="05000000000000000000" pitchFamily="2" charset="2"/>
            </a:endParaRP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HH number </a:t>
            </a:r>
            <a:r>
              <a:rPr lang="en-US" sz="2400" i="1" dirty="0">
                <a:sym typeface="Wingdings" panose="05000000000000000000" pitchFamily="2" charset="2"/>
              </a:rPr>
              <a:t>(E.g. 01-12)</a:t>
            </a:r>
          </a:p>
        </p:txBody>
      </p:sp>
      <p:sp>
        <p:nvSpPr>
          <p:cNvPr id="4" name="ZoneTexte 3">
            <a:extLst>
              <a:ext uri="{FF2B5EF4-FFF2-40B4-BE49-F238E27FC236}">
                <a16:creationId xmlns:a16="http://schemas.microsoft.com/office/drawing/2014/main" id="{CF4EC164-E37A-4C9E-8FD5-AC20767E56F9}"/>
              </a:ext>
            </a:extLst>
          </p:cNvPr>
          <p:cNvSpPr txBox="1"/>
          <p:nvPr/>
        </p:nvSpPr>
        <p:spPr>
          <a:xfrm>
            <a:off x="8534400" y="2411730"/>
            <a:ext cx="3009900" cy="1815882"/>
          </a:xfrm>
          <a:prstGeom prst="rect">
            <a:avLst/>
          </a:prstGeom>
          <a:noFill/>
          <a:ln w="38100">
            <a:solidFill>
              <a:schemeClr val="bg2"/>
            </a:solidFill>
          </a:ln>
        </p:spPr>
        <p:txBody>
          <a:bodyPr wrap="square" rtlCol="0">
            <a:spAutoFit/>
          </a:bodyPr>
          <a:lstStyle/>
          <a:p>
            <a:r>
              <a:rPr lang="en-US" sz="2800">
                <a:sym typeface="Wingdings" panose="05000000000000000000" pitchFamily="2" charset="2"/>
              </a:rPr>
              <a:t> </a:t>
            </a:r>
            <a:r>
              <a:rPr lang="en-US" sz="2800" b="1">
                <a:sym typeface="Wingdings" panose="05000000000000000000" pitchFamily="2" charset="2"/>
              </a:rPr>
              <a:t>These variables are absolutely required</a:t>
            </a:r>
            <a:endParaRPr lang="en-US" sz="2800"/>
          </a:p>
        </p:txBody>
      </p:sp>
    </p:spTree>
    <p:extLst>
      <p:ext uri="{BB962C8B-B14F-4D97-AF65-F5344CB8AC3E}">
        <p14:creationId xmlns:p14="http://schemas.microsoft.com/office/powerpoint/2010/main" val="1591240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1" y="142364"/>
            <a:ext cx="11672416" cy="836245"/>
          </a:xfrm>
        </p:spPr>
        <p:txBody>
          <a:bodyPr rtlCol="0">
            <a:normAutofit/>
          </a:bodyPr>
          <a:lstStyle/>
          <a:p>
            <a:pPr>
              <a:defRPr/>
            </a:pPr>
            <a:r>
              <a:rPr lang="fr-FR" altLang="fr-FR" dirty="0"/>
              <a:t>Section Identification (2/2)</a:t>
            </a:r>
            <a:endParaRPr lang="fr-FR" dirty="0"/>
          </a:p>
        </p:txBody>
      </p:sp>
      <p:pic>
        <p:nvPicPr>
          <p:cNvPr id="4" name="Image 3">
            <a:extLst>
              <a:ext uri="{FF2B5EF4-FFF2-40B4-BE49-F238E27FC236}">
                <a16:creationId xmlns:a16="http://schemas.microsoft.com/office/drawing/2014/main" id="{2A7CEDDB-7910-4BEE-AF48-7FE9D02ED5D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20705" y="1128155"/>
            <a:ext cx="6750590" cy="4785757"/>
          </a:xfrm>
          <a:prstGeom prst="rect">
            <a:avLst/>
          </a:prstGeom>
        </p:spPr>
      </p:pic>
    </p:spTree>
    <p:extLst>
      <p:ext uri="{BB962C8B-B14F-4D97-AF65-F5344CB8AC3E}">
        <p14:creationId xmlns:p14="http://schemas.microsoft.com/office/powerpoint/2010/main" val="1806587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01015"/>
            <a:ext cx="11672416" cy="1291135"/>
          </a:xfrm>
        </p:spPr>
        <p:txBody>
          <a:bodyPr rtlCol="0">
            <a:normAutofit fontScale="90000"/>
          </a:bodyPr>
          <a:lstStyle/>
          <a:p>
            <a:pPr>
              <a:defRPr/>
            </a:pPr>
            <a:r>
              <a:rPr lang="en-US" altLang="fr-FR"/>
              <a:t>Section CHILD1: Details of the child 0-59 months</a:t>
            </a:r>
            <a:endParaRPr lang="en-US"/>
          </a:p>
        </p:txBody>
      </p:sp>
      <p:sp>
        <p:nvSpPr>
          <p:cNvPr id="3" name="Content Placeholder 2"/>
          <p:cNvSpPr>
            <a:spLocks noGrp="1"/>
          </p:cNvSpPr>
          <p:nvPr>
            <p:ph idx="1"/>
          </p:nvPr>
        </p:nvSpPr>
        <p:spPr>
          <a:xfrm>
            <a:off x="400050" y="1508760"/>
            <a:ext cx="11532158" cy="4754027"/>
          </a:xfrm>
        </p:spPr>
        <p:txBody>
          <a:bodyPr numCol="1" rtlCol="0">
            <a:noAutofit/>
          </a:bodyPr>
          <a:lstStyle/>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ID # (1, 2, 3, etc.)</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Consent (1=Yes ; 2=No)</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Name of the child</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Sex (m= Male ; F= Female)</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Official Age Documentation (health card, birth certificate, passport, other relevant documentation)</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Birthdate (DD/MM/YYYY)</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Age in months  </a:t>
            </a:r>
            <a:r>
              <a:rPr lang="en-US" sz="2400" b="1" u="sng" dirty="0">
                <a:sym typeface="Wingdings" panose="05000000000000000000" pitchFamily="2" charset="2"/>
              </a:rPr>
              <a:t>Only if no age documentation is available  Estimate age using the calendar of local events</a:t>
            </a:r>
          </a:p>
        </p:txBody>
      </p:sp>
    </p:spTree>
    <p:extLst>
      <p:ext uri="{BB962C8B-B14F-4D97-AF65-F5344CB8AC3E}">
        <p14:creationId xmlns:p14="http://schemas.microsoft.com/office/powerpoint/2010/main" val="41856900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en-US" altLang="fr-FR" dirty="0"/>
              <a:t>Section CHILD2: Time of arrival in country of asylum</a:t>
            </a:r>
            <a:endParaRPr lang="en-US" dirty="0"/>
          </a:p>
        </p:txBody>
      </p:sp>
      <p:pic>
        <p:nvPicPr>
          <p:cNvPr id="3" name="Image 2">
            <a:extLst>
              <a:ext uri="{FF2B5EF4-FFF2-40B4-BE49-F238E27FC236}">
                <a16:creationId xmlns:a16="http://schemas.microsoft.com/office/drawing/2014/main" id="{F6A260DF-EBC1-49C4-911A-EFAF52B32D40}"/>
              </a:ext>
            </a:extLst>
          </p:cNvPr>
          <p:cNvPicPr>
            <a:picLocks noChangeAspect="1"/>
          </p:cNvPicPr>
          <p:nvPr/>
        </p:nvPicPr>
        <p:blipFill>
          <a:blip r:embed="rId3"/>
          <a:stretch>
            <a:fillRect/>
          </a:stretch>
        </p:blipFill>
        <p:spPr>
          <a:xfrm>
            <a:off x="752393" y="2438314"/>
            <a:ext cx="10687214" cy="1981372"/>
          </a:xfrm>
          <a:prstGeom prst="rect">
            <a:avLst/>
          </a:prstGeom>
        </p:spPr>
      </p:pic>
    </p:spTree>
    <p:extLst>
      <p:ext uri="{BB962C8B-B14F-4D97-AF65-F5344CB8AC3E}">
        <p14:creationId xmlns:p14="http://schemas.microsoft.com/office/powerpoint/2010/main" val="2162537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119" y="175274"/>
            <a:ext cx="12069881" cy="1291135"/>
          </a:xfrm>
        </p:spPr>
        <p:txBody>
          <a:bodyPr rtlCol="0">
            <a:normAutofit fontScale="90000"/>
          </a:bodyPr>
          <a:lstStyle/>
          <a:p>
            <a:pPr>
              <a:defRPr/>
            </a:pPr>
            <a:r>
              <a:rPr lang="en-US" altLang="fr-FR" dirty="0"/>
              <a:t>Section CHILD3: Nutrition, Health and Anaemia Status of the child 6-59 months (1/5)</a:t>
            </a:r>
            <a:endParaRPr lang="en-US" dirty="0"/>
          </a:p>
        </p:txBody>
      </p:sp>
      <p:sp>
        <p:nvSpPr>
          <p:cNvPr id="3" name="Content Placeholder 2"/>
          <p:cNvSpPr>
            <a:spLocks noGrp="1"/>
          </p:cNvSpPr>
          <p:nvPr>
            <p:ph idx="1"/>
          </p:nvPr>
        </p:nvSpPr>
        <p:spPr>
          <a:xfrm>
            <a:off x="278712" y="1735050"/>
            <a:ext cx="8370277" cy="4302108"/>
          </a:xfrm>
        </p:spPr>
        <p:txBody>
          <a:bodyPr numCol="1" rtlCol="0">
            <a:noAutofit/>
          </a:bodyPr>
          <a:lstStyle/>
          <a:p>
            <a:pPr marR="0" lvl="0" algn="l" defTabSz="609585" rtl="0" eaLnBrk="1" fontAlgn="auto" latinLnBrk="0" hangingPunct="1">
              <a:lnSpc>
                <a:spcPct val="15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Child currently present (1= Yes ; 2= No)</a:t>
            </a:r>
          </a:p>
          <a:p>
            <a:pPr marR="0" lvl="0" algn="l" defTabSz="609585" rtl="0" eaLnBrk="1" fontAlgn="auto" latinLnBrk="0" hangingPunct="1">
              <a:lnSpc>
                <a:spcPct val="15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Weight (</a:t>
            </a:r>
            <a:r>
              <a:rPr kumimoji="0" lang="en-US" sz="2400" b="1"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kg</a:t>
            </a: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 |___|___| . |___|</a:t>
            </a:r>
          </a:p>
          <a:p>
            <a:pPr marR="0" lvl="0" algn="l" defTabSz="609585" rtl="0" eaLnBrk="1" fontAlgn="auto" latinLnBrk="0" hangingPunct="1">
              <a:lnSpc>
                <a:spcPct val="15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Clothes (y= Yes ; n= No)</a:t>
            </a:r>
          </a:p>
          <a:p>
            <a:pPr marR="0" lvl="0" algn="l" defTabSz="609585" rtl="0" eaLnBrk="1" fontAlgn="auto" latinLnBrk="0" hangingPunct="1">
              <a:lnSpc>
                <a:spcPct val="15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Length/Height (</a:t>
            </a:r>
            <a:r>
              <a:rPr kumimoji="0" lang="en-US" sz="2400" b="1"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cm</a:t>
            </a: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 |___|___|___| . |___|</a:t>
            </a:r>
          </a:p>
          <a:p>
            <a:pPr marR="0" lvl="0" algn="l" defTabSz="609585" rtl="0" eaLnBrk="1" fontAlgn="auto" latinLnBrk="0" hangingPunct="1">
              <a:lnSpc>
                <a:spcPct val="15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Measure (l= Lying down ; h= Standing up)</a:t>
            </a:r>
          </a:p>
          <a:p>
            <a:pPr marR="0" lvl="0" algn="l" defTabSz="609585" rtl="0" eaLnBrk="1" fontAlgn="auto" latinLnBrk="0" hangingPunct="1">
              <a:lnSpc>
                <a:spcPct val="15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Bilateral Edema (y= Yes ; n= No)</a:t>
            </a:r>
          </a:p>
          <a:p>
            <a:pPr marR="0" lvl="0" algn="l" defTabSz="609585" rtl="0" eaLnBrk="1" fontAlgn="auto" latinLnBrk="0" hangingPunct="1">
              <a:lnSpc>
                <a:spcPct val="15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MUAC (</a:t>
            </a:r>
            <a:r>
              <a:rPr kumimoji="0" lang="en-US" sz="2400" b="1" i="0" u="sng"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mm</a:t>
            </a:r>
            <a:r>
              <a:rPr kumimoji="0" lang="en-US" sz="2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 |___|___|___| </a:t>
            </a:r>
            <a:r>
              <a:rPr kumimoji="0" lang="en-US" sz="2400" b="1" i="0" u="sng"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Left arm</a:t>
            </a:r>
          </a:p>
          <a:p>
            <a:pPr>
              <a:lnSpc>
                <a:spcPct val="150000"/>
              </a:lnSpc>
              <a:spcBef>
                <a:spcPts val="0"/>
              </a:spcBef>
              <a:spcAft>
                <a:spcPts val="0"/>
              </a:spcAft>
              <a:buFont typeface="Arial" panose="020B0604020202020204" pitchFamily="34" charset="0"/>
              <a:buChar char="•"/>
              <a:defRPr/>
            </a:pPr>
            <a:endParaRPr lang="fr-FR" sz="2400" b="1" u="sng" dirty="0">
              <a:sym typeface="Wingdings" panose="05000000000000000000" pitchFamily="2" charset="2"/>
            </a:endParaRPr>
          </a:p>
        </p:txBody>
      </p:sp>
      <p:sp>
        <p:nvSpPr>
          <p:cNvPr id="4" name="ZoneTexte 3"/>
          <p:cNvSpPr txBox="1"/>
          <p:nvPr/>
        </p:nvSpPr>
        <p:spPr>
          <a:xfrm>
            <a:off x="8743716" y="2090172"/>
            <a:ext cx="3266788" cy="2677656"/>
          </a:xfrm>
          <a:prstGeom prst="rect">
            <a:avLst/>
          </a:prstGeom>
          <a:noFill/>
          <a:ln w="38100">
            <a:solidFill>
              <a:schemeClr val="accent1"/>
            </a:solidFill>
          </a:ln>
        </p:spPr>
        <p:txBody>
          <a:bodyPr wrap="square" rtlCol="0">
            <a:spAutoFit/>
          </a:bodyPr>
          <a:lstStyle/>
          <a:p>
            <a:pPr marL="285750" indent="-285750">
              <a:buFont typeface="Wingdings" panose="05000000000000000000" pitchFamily="2" charset="2"/>
              <a:buChar char="à"/>
            </a:pPr>
            <a:r>
              <a:rPr lang="en-US" sz="2400" dirty="0">
                <a:sym typeface="Wingdings" panose="05000000000000000000" pitchFamily="2" charset="2"/>
              </a:rPr>
              <a:t> If aberrant values </a:t>
            </a:r>
            <a:r>
              <a:rPr lang="en-US" sz="2400" dirty="0"/>
              <a:t>(weight, height and/or age) or if SAM child</a:t>
            </a:r>
          </a:p>
          <a:p>
            <a:endParaRPr lang="en-US" sz="2400" dirty="0"/>
          </a:p>
          <a:p>
            <a:pPr marL="285750" indent="-285750">
              <a:buFont typeface="Wingdings" panose="05000000000000000000" pitchFamily="2" charset="2"/>
              <a:buChar char="à"/>
            </a:pPr>
            <a:r>
              <a:rPr lang="en-US" sz="2400" b="1" dirty="0"/>
              <a:t> Mew measures + Age assessment</a:t>
            </a:r>
          </a:p>
        </p:txBody>
      </p:sp>
    </p:spTree>
    <p:extLst>
      <p:ext uri="{BB962C8B-B14F-4D97-AF65-F5344CB8AC3E}">
        <p14:creationId xmlns:p14="http://schemas.microsoft.com/office/powerpoint/2010/main" val="3788093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55D4004F-6D51-4C46-88B5-C9B2A48A0306}"/>
              </a:ext>
            </a:extLst>
          </p:cNvPr>
          <p:cNvPicPr>
            <a:picLocks noChangeAspect="1"/>
          </p:cNvPicPr>
          <p:nvPr/>
        </p:nvPicPr>
        <p:blipFill>
          <a:blip r:embed="rId3"/>
          <a:stretch>
            <a:fillRect/>
          </a:stretch>
        </p:blipFill>
        <p:spPr>
          <a:xfrm>
            <a:off x="9524999" y="1584849"/>
            <a:ext cx="2092863" cy="2092863"/>
          </a:xfrm>
          <a:prstGeom prst="rect">
            <a:avLst/>
          </a:prstGeom>
        </p:spPr>
      </p:pic>
      <p:pic>
        <p:nvPicPr>
          <p:cNvPr id="4" name="Image 3">
            <a:extLst>
              <a:ext uri="{FF2B5EF4-FFF2-40B4-BE49-F238E27FC236}">
                <a16:creationId xmlns:a16="http://schemas.microsoft.com/office/drawing/2014/main" id="{083E7A93-73EC-4CAC-B371-F507EFC4386C}"/>
              </a:ext>
            </a:extLst>
          </p:cNvPr>
          <p:cNvPicPr>
            <a:picLocks noChangeAspect="1"/>
          </p:cNvPicPr>
          <p:nvPr/>
        </p:nvPicPr>
        <p:blipFill>
          <a:blip r:embed="rId4"/>
          <a:stretch>
            <a:fillRect/>
          </a:stretch>
        </p:blipFill>
        <p:spPr>
          <a:xfrm>
            <a:off x="10042709" y="3796152"/>
            <a:ext cx="1057441" cy="1574668"/>
          </a:xfrm>
          <a:prstGeom prst="rect">
            <a:avLst/>
          </a:prstGeom>
        </p:spPr>
      </p:pic>
      <p:sp>
        <p:nvSpPr>
          <p:cNvPr id="9" name="Title 1">
            <a:extLst>
              <a:ext uri="{FF2B5EF4-FFF2-40B4-BE49-F238E27FC236}">
                <a16:creationId xmlns:a16="http://schemas.microsoft.com/office/drawing/2014/main" id="{CCF76E5B-4C96-407E-9C5C-5B07DD1A7E2A}"/>
              </a:ext>
            </a:extLst>
          </p:cNvPr>
          <p:cNvSpPr>
            <a:spLocks noGrp="1"/>
          </p:cNvSpPr>
          <p:nvPr>
            <p:ph type="title"/>
          </p:nvPr>
        </p:nvSpPr>
        <p:spPr>
          <a:xfrm>
            <a:off x="122119" y="175274"/>
            <a:ext cx="12069881" cy="1291135"/>
          </a:xfrm>
        </p:spPr>
        <p:txBody>
          <a:bodyPr rtlCol="0">
            <a:normAutofit fontScale="90000"/>
          </a:bodyPr>
          <a:lstStyle/>
          <a:p>
            <a:pPr>
              <a:defRPr/>
            </a:pPr>
            <a:r>
              <a:rPr lang="en-US" altLang="fr-FR" dirty="0"/>
              <a:t>Section CHILD3: Nutrition, Health and Anaemia Status of the child 6-59 months (2/5)</a:t>
            </a:r>
            <a:endParaRPr lang="en-US" dirty="0"/>
          </a:p>
        </p:txBody>
      </p:sp>
      <p:pic>
        <p:nvPicPr>
          <p:cNvPr id="10" name="Image 9">
            <a:extLst>
              <a:ext uri="{FF2B5EF4-FFF2-40B4-BE49-F238E27FC236}">
                <a16:creationId xmlns:a16="http://schemas.microsoft.com/office/drawing/2014/main" id="{52197587-EEB4-4DA0-9BFF-4D95798A216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74138" y="2174996"/>
            <a:ext cx="8692738" cy="3242314"/>
          </a:xfrm>
          <a:prstGeom prst="rect">
            <a:avLst/>
          </a:prstGeom>
        </p:spPr>
      </p:pic>
    </p:spTree>
    <p:extLst>
      <p:ext uri="{BB962C8B-B14F-4D97-AF65-F5344CB8AC3E}">
        <p14:creationId xmlns:p14="http://schemas.microsoft.com/office/powerpoint/2010/main" val="8345509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00482B7-6CE9-4F87-9732-B3FCC45ABC59}"/>
              </a:ext>
            </a:extLst>
          </p:cNvPr>
          <p:cNvSpPr>
            <a:spLocks noGrp="1"/>
          </p:cNvSpPr>
          <p:nvPr>
            <p:ph type="title"/>
          </p:nvPr>
        </p:nvSpPr>
        <p:spPr>
          <a:xfrm>
            <a:off x="122119" y="175274"/>
            <a:ext cx="12069881" cy="1291135"/>
          </a:xfrm>
        </p:spPr>
        <p:txBody>
          <a:bodyPr rtlCol="0">
            <a:normAutofit fontScale="90000"/>
          </a:bodyPr>
          <a:lstStyle/>
          <a:p>
            <a:pPr>
              <a:defRPr/>
            </a:pPr>
            <a:r>
              <a:rPr lang="en-US" altLang="fr-FR" dirty="0"/>
              <a:t>Section CHILD3: Nutrition, Health and Anaemia Status of the child 6-59 months (3/5)</a:t>
            </a:r>
            <a:endParaRPr lang="en-US" dirty="0"/>
          </a:p>
        </p:txBody>
      </p:sp>
      <p:pic>
        <p:nvPicPr>
          <p:cNvPr id="7" name="Image 6">
            <a:extLst>
              <a:ext uri="{FF2B5EF4-FFF2-40B4-BE49-F238E27FC236}">
                <a16:creationId xmlns:a16="http://schemas.microsoft.com/office/drawing/2014/main" id="{05F42587-89C0-48E0-891D-86695603E1C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927761" y="1579419"/>
            <a:ext cx="8336478" cy="4286992"/>
          </a:xfrm>
          <a:prstGeom prst="rect">
            <a:avLst/>
          </a:prstGeom>
        </p:spPr>
      </p:pic>
    </p:spTree>
    <p:extLst>
      <p:ext uri="{BB962C8B-B14F-4D97-AF65-F5344CB8AC3E}">
        <p14:creationId xmlns:p14="http://schemas.microsoft.com/office/powerpoint/2010/main" val="40150402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8B4F5F2-E6A7-411B-995C-2995BBE011F5}"/>
              </a:ext>
            </a:extLst>
          </p:cNvPr>
          <p:cNvSpPr>
            <a:spLocks noGrp="1"/>
          </p:cNvSpPr>
          <p:nvPr>
            <p:ph type="title"/>
          </p:nvPr>
        </p:nvSpPr>
        <p:spPr>
          <a:xfrm>
            <a:off x="122119" y="175274"/>
            <a:ext cx="12069881" cy="1291135"/>
          </a:xfrm>
        </p:spPr>
        <p:txBody>
          <a:bodyPr rtlCol="0">
            <a:normAutofit fontScale="90000"/>
          </a:bodyPr>
          <a:lstStyle/>
          <a:p>
            <a:pPr>
              <a:defRPr/>
            </a:pPr>
            <a:r>
              <a:rPr lang="en-US" altLang="fr-FR" dirty="0"/>
              <a:t>Section CHILD3: Nutrition, Health and Anaemia Status of the child 6-59 months (4/5)</a:t>
            </a:r>
            <a:endParaRPr lang="en-US" dirty="0"/>
          </a:p>
        </p:txBody>
      </p:sp>
      <p:pic>
        <p:nvPicPr>
          <p:cNvPr id="7" name="Image 6">
            <a:extLst>
              <a:ext uri="{FF2B5EF4-FFF2-40B4-BE49-F238E27FC236}">
                <a16:creationId xmlns:a16="http://schemas.microsoft.com/office/drawing/2014/main" id="{AED06022-3FBB-4894-9383-A4DBAFDEEA2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967048" y="1678540"/>
            <a:ext cx="8257904" cy="4479632"/>
          </a:xfrm>
          <a:prstGeom prst="rect">
            <a:avLst/>
          </a:prstGeom>
        </p:spPr>
      </p:pic>
    </p:spTree>
    <p:extLst>
      <p:ext uri="{BB962C8B-B14F-4D97-AF65-F5344CB8AC3E}">
        <p14:creationId xmlns:p14="http://schemas.microsoft.com/office/powerpoint/2010/main" val="31390653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EE2A3FC-8437-44C9-9FAE-67E40644CA49}"/>
              </a:ext>
            </a:extLst>
          </p:cNvPr>
          <p:cNvSpPr>
            <a:spLocks noGrp="1"/>
          </p:cNvSpPr>
          <p:nvPr>
            <p:ph type="title"/>
          </p:nvPr>
        </p:nvSpPr>
        <p:spPr>
          <a:xfrm>
            <a:off x="122119" y="175274"/>
            <a:ext cx="12069881" cy="1291135"/>
          </a:xfrm>
        </p:spPr>
        <p:txBody>
          <a:bodyPr rtlCol="0">
            <a:normAutofit fontScale="90000"/>
          </a:bodyPr>
          <a:lstStyle/>
          <a:p>
            <a:pPr>
              <a:defRPr/>
            </a:pPr>
            <a:r>
              <a:rPr lang="en-US" altLang="fr-FR" dirty="0"/>
              <a:t>Section CHILD3: Nutrition, Health and Anaemia Status of the child 6-59 months (5/5)</a:t>
            </a:r>
            <a:endParaRPr lang="en-US" dirty="0"/>
          </a:p>
        </p:txBody>
      </p:sp>
      <p:pic>
        <p:nvPicPr>
          <p:cNvPr id="7" name="Image 6">
            <a:extLst>
              <a:ext uri="{FF2B5EF4-FFF2-40B4-BE49-F238E27FC236}">
                <a16:creationId xmlns:a16="http://schemas.microsoft.com/office/drawing/2014/main" id="{E3614D03-173C-4A38-AEC6-A003EB693B2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27433" y="2101932"/>
            <a:ext cx="8137133" cy="2873829"/>
          </a:xfrm>
          <a:prstGeom prst="rect">
            <a:avLst/>
          </a:prstGeom>
        </p:spPr>
      </p:pic>
    </p:spTree>
    <p:extLst>
      <p:ext uri="{BB962C8B-B14F-4D97-AF65-F5344CB8AC3E}">
        <p14:creationId xmlns:p14="http://schemas.microsoft.com/office/powerpoint/2010/main" val="3200810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066925"/>
            <a:ext cx="11594559" cy="1362075"/>
          </a:xfrm>
        </p:spPr>
        <p:txBody>
          <a:bodyPr>
            <a:normAutofit fontScale="90000"/>
          </a:bodyPr>
          <a:lstStyle/>
          <a:p>
            <a:r>
              <a:rPr lang="en-US"/>
              <a:t>Infant and Young child feeding (iycf) questionnaire</a:t>
            </a:r>
          </a:p>
        </p:txBody>
      </p:sp>
    </p:spTree>
    <p:extLst>
      <p:ext uri="{BB962C8B-B14F-4D97-AF65-F5344CB8AC3E}">
        <p14:creationId xmlns:p14="http://schemas.microsoft.com/office/powerpoint/2010/main" val="1587581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a:bodyPr>
          <a:lstStyle/>
          <a:p>
            <a:r>
              <a:rPr lang="en-US" dirty="0"/>
              <a:t>Survey presentation</a:t>
            </a:r>
          </a:p>
        </p:txBody>
      </p:sp>
    </p:spTree>
    <p:extLst>
      <p:ext uri="{BB962C8B-B14F-4D97-AF65-F5344CB8AC3E}">
        <p14:creationId xmlns:p14="http://schemas.microsoft.com/office/powerpoint/2010/main" val="29779632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989" y="142058"/>
            <a:ext cx="11672416" cy="997973"/>
          </a:xfrm>
        </p:spPr>
        <p:txBody>
          <a:bodyPr rtlCol="0">
            <a:normAutofit/>
          </a:bodyPr>
          <a:lstStyle/>
          <a:p>
            <a:pPr>
              <a:defRPr/>
            </a:pPr>
            <a:r>
              <a:rPr lang="en-US" dirty="0"/>
              <a:t>Infant and Young Child Feeding (IYCF)</a:t>
            </a:r>
          </a:p>
        </p:txBody>
      </p:sp>
      <p:sp>
        <p:nvSpPr>
          <p:cNvPr id="3" name="Content Placeholder 2"/>
          <p:cNvSpPr>
            <a:spLocks noGrp="1"/>
          </p:cNvSpPr>
          <p:nvPr>
            <p:ph idx="1"/>
          </p:nvPr>
        </p:nvSpPr>
        <p:spPr>
          <a:xfrm>
            <a:off x="344886" y="1425039"/>
            <a:ext cx="11502227" cy="3687795"/>
          </a:xfrm>
        </p:spPr>
        <p:txBody>
          <a:bodyPr numCol="2" rtlCol="0">
            <a:normAutofit/>
          </a:bodyPr>
          <a:lstStyle/>
          <a:p>
            <a:pPr>
              <a:lnSpc>
                <a:spcPct val="100000"/>
              </a:lnSpc>
              <a:spcBef>
                <a:spcPts val="0"/>
              </a:spcBef>
              <a:spcAft>
                <a:spcPts val="0"/>
              </a:spcAft>
              <a:buFont typeface="Arial" panose="020B0604020202020204" pitchFamily="34" charset="0"/>
              <a:buChar char="•"/>
              <a:defRPr/>
            </a:pPr>
            <a:r>
              <a:rPr lang="en-US" sz="2000" b="1" dirty="0"/>
              <a:t>0-23 months</a:t>
            </a:r>
          </a:p>
          <a:p>
            <a:pPr lvl="1">
              <a:lnSpc>
                <a:spcPct val="100000"/>
              </a:lnSpc>
              <a:spcBef>
                <a:spcPts val="0"/>
              </a:spcBef>
              <a:spcAft>
                <a:spcPts val="0"/>
              </a:spcAft>
              <a:buFont typeface="Courier New" panose="02070309020205020404" pitchFamily="49" charset="0"/>
              <a:buChar char="o"/>
              <a:defRPr/>
            </a:pPr>
            <a:r>
              <a:rPr lang="en-US" sz="2000" dirty="0"/>
              <a:t>Infant &lt; 12 months</a:t>
            </a:r>
          </a:p>
          <a:p>
            <a:pPr lvl="1">
              <a:lnSpc>
                <a:spcPct val="100000"/>
              </a:lnSpc>
              <a:spcBef>
                <a:spcPts val="0"/>
              </a:spcBef>
              <a:spcAft>
                <a:spcPts val="0"/>
              </a:spcAft>
              <a:buFont typeface="Courier New" panose="02070309020205020404" pitchFamily="49" charset="0"/>
              <a:buChar char="o"/>
              <a:defRPr/>
            </a:pPr>
            <a:r>
              <a:rPr lang="en-US" sz="2000" dirty="0"/>
              <a:t>Child ≥ 12 months</a:t>
            </a:r>
          </a:p>
          <a:p>
            <a:pPr>
              <a:lnSpc>
                <a:spcPct val="100000"/>
              </a:lnSpc>
              <a:spcBef>
                <a:spcPts val="0"/>
              </a:spcBef>
              <a:spcAft>
                <a:spcPts val="0"/>
              </a:spcAft>
              <a:buFont typeface="Arial" panose="020B0604020202020204" pitchFamily="34" charset="0"/>
              <a:buChar char="•"/>
              <a:defRPr/>
            </a:pPr>
            <a:endParaRPr lang="en-US" sz="2000" dirty="0"/>
          </a:p>
          <a:p>
            <a:pPr>
              <a:lnSpc>
                <a:spcPct val="100000"/>
              </a:lnSpc>
              <a:spcBef>
                <a:spcPts val="0"/>
              </a:spcBef>
              <a:spcAft>
                <a:spcPts val="0"/>
              </a:spcAft>
              <a:buFont typeface="Arial" panose="020B0604020202020204" pitchFamily="34" charset="0"/>
              <a:buChar char="•"/>
              <a:defRPr/>
            </a:pPr>
            <a:r>
              <a:rPr lang="en-US" sz="2000" b="1" dirty="0"/>
              <a:t>Breastfeeding Practices</a:t>
            </a:r>
          </a:p>
          <a:p>
            <a:pPr lvl="1">
              <a:lnSpc>
                <a:spcPct val="100000"/>
              </a:lnSpc>
              <a:spcBef>
                <a:spcPts val="0"/>
              </a:spcBef>
              <a:spcAft>
                <a:spcPts val="0"/>
              </a:spcAft>
              <a:buFont typeface="Courier New" panose="02070309020205020404" pitchFamily="49" charset="0"/>
              <a:buChar char="o"/>
              <a:defRPr/>
            </a:pPr>
            <a:r>
              <a:rPr lang="en-US" sz="2000" dirty="0"/>
              <a:t>Timely initiation of breastfeeding</a:t>
            </a:r>
          </a:p>
          <a:p>
            <a:pPr lvl="1">
              <a:lnSpc>
                <a:spcPct val="100000"/>
              </a:lnSpc>
              <a:spcBef>
                <a:spcPts val="0"/>
              </a:spcBef>
              <a:spcAft>
                <a:spcPts val="0"/>
              </a:spcAft>
              <a:buFont typeface="Courier New" panose="02070309020205020404" pitchFamily="49" charset="0"/>
              <a:buChar char="o"/>
              <a:defRPr/>
            </a:pPr>
            <a:r>
              <a:rPr lang="en-US" sz="2000" dirty="0"/>
              <a:t> Exclusive breastfeeding under 6 months</a:t>
            </a:r>
          </a:p>
          <a:p>
            <a:pPr lvl="1">
              <a:lnSpc>
                <a:spcPct val="100000"/>
              </a:lnSpc>
              <a:spcBef>
                <a:spcPts val="0"/>
              </a:spcBef>
              <a:spcAft>
                <a:spcPts val="0"/>
              </a:spcAft>
              <a:buFont typeface="Courier New" panose="02070309020205020404" pitchFamily="49" charset="0"/>
              <a:buChar char="o"/>
              <a:defRPr/>
            </a:pPr>
            <a:r>
              <a:rPr lang="en-US" sz="2000" dirty="0"/>
              <a:t> Predominant breastfeeding under 6 months</a:t>
            </a:r>
          </a:p>
          <a:p>
            <a:pPr lvl="1">
              <a:lnSpc>
                <a:spcPct val="100000"/>
              </a:lnSpc>
              <a:spcBef>
                <a:spcPts val="0"/>
              </a:spcBef>
              <a:spcAft>
                <a:spcPts val="0"/>
              </a:spcAft>
              <a:buFont typeface="Courier New" panose="02070309020205020404" pitchFamily="49" charset="0"/>
              <a:buChar char="o"/>
              <a:defRPr/>
            </a:pPr>
            <a:r>
              <a:rPr lang="en-US" sz="2000" dirty="0"/>
              <a:t> Continued breastfeeding at 1 year</a:t>
            </a:r>
          </a:p>
          <a:p>
            <a:pPr lvl="1">
              <a:lnSpc>
                <a:spcPct val="100000"/>
              </a:lnSpc>
              <a:spcBef>
                <a:spcPts val="0"/>
              </a:spcBef>
              <a:spcAft>
                <a:spcPts val="0"/>
              </a:spcAft>
              <a:buFont typeface="Courier New" panose="02070309020205020404" pitchFamily="49" charset="0"/>
              <a:buChar char="o"/>
              <a:defRPr/>
            </a:pPr>
            <a:r>
              <a:rPr lang="en-US" sz="2000" dirty="0"/>
              <a:t> Continued breastfeeding at 2 years</a:t>
            </a:r>
          </a:p>
          <a:p>
            <a:pPr lvl="1">
              <a:lnSpc>
                <a:spcPct val="100000"/>
              </a:lnSpc>
              <a:spcBef>
                <a:spcPts val="0"/>
              </a:spcBef>
              <a:spcAft>
                <a:spcPts val="0"/>
              </a:spcAft>
              <a:buFont typeface="Courier New" panose="02070309020205020404" pitchFamily="49" charset="0"/>
              <a:buChar char="o"/>
              <a:defRPr/>
            </a:pPr>
            <a:r>
              <a:rPr lang="en-US" sz="2000" dirty="0"/>
              <a:t> Bottle feeding</a:t>
            </a:r>
          </a:p>
          <a:p>
            <a:pPr lvl="1">
              <a:lnSpc>
                <a:spcPct val="100000"/>
              </a:lnSpc>
              <a:spcBef>
                <a:spcPts val="0"/>
              </a:spcBef>
              <a:spcAft>
                <a:spcPts val="0"/>
              </a:spcAft>
              <a:buFont typeface="Courier New" panose="02070309020205020404" pitchFamily="49" charset="0"/>
              <a:buChar char="o"/>
              <a:defRPr/>
            </a:pPr>
            <a:r>
              <a:rPr lang="en-US" sz="2000" dirty="0"/>
              <a:t> No breastfeeding under 6 months</a:t>
            </a:r>
          </a:p>
          <a:p>
            <a:pPr lvl="1">
              <a:lnSpc>
                <a:spcPct val="100000"/>
              </a:lnSpc>
              <a:spcBef>
                <a:spcPts val="0"/>
              </a:spcBef>
              <a:spcAft>
                <a:spcPts val="0"/>
              </a:spcAft>
              <a:buFont typeface="Courier New" panose="02070309020205020404" pitchFamily="49" charset="0"/>
              <a:buChar char="o"/>
              <a:defRPr/>
            </a:pPr>
            <a:r>
              <a:rPr lang="en-US" sz="2000" dirty="0"/>
              <a:t> No breastfeeding under 12 months</a:t>
            </a:r>
          </a:p>
          <a:p>
            <a:pPr marL="201168" lvl="1" indent="0">
              <a:lnSpc>
                <a:spcPct val="100000"/>
              </a:lnSpc>
              <a:spcBef>
                <a:spcPts val="0"/>
              </a:spcBef>
              <a:spcAft>
                <a:spcPts val="0"/>
              </a:spcAft>
              <a:buNone/>
              <a:defRPr/>
            </a:pPr>
            <a:endParaRPr lang="en-US" sz="2000" dirty="0"/>
          </a:p>
          <a:p>
            <a:pPr lvl="1">
              <a:lnSpc>
                <a:spcPct val="100000"/>
              </a:lnSpc>
              <a:spcBef>
                <a:spcPts val="0"/>
              </a:spcBef>
              <a:spcAft>
                <a:spcPts val="0"/>
              </a:spcAft>
              <a:buFont typeface="Arial" panose="020B0604020202020204" pitchFamily="34" charset="0"/>
              <a:buChar char="•"/>
              <a:defRPr/>
            </a:pPr>
            <a:r>
              <a:rPr lang="en-US" sz="2000" b="1" dirty="0"/>
              <a:t>Complementary Feeding Practices</a:t>
            </a:r>
          </a:p>
          <a:p>
            <a:pPr lvl="2">
              <a:spcBef>
                <a:spcPts val="0"/>
              </a:spcBef>
              <a:buFont typeface="Courier New" panose="02070309020205020404" pitchFamily="49" charset="0"/>
              <a:buChar char="o"/>
              <a:defRPr/>
            </a:pPr>
            <a:r>
              <a:rPr lang="en-US" sz="2000" dirty="0"/>
              <a:t>Introduction of solid, semi-solid or soft food</a:t>
            </a:r>
          </a:p>
          <a:p>
            <a:pPr lvl="2">
              <a:spcBef>
                <a:spcPts val="0"/>
              </a:spcBef>
              <a:buFont typeface="Courier New" panose="02070309020205020404" pitchFamily="49" charset="0"/>
              <a:buChar char="o"/>
              <a:defRPr/>
            </a:pPr>
            <a:r>
              <a:rPr lang="en-US" sz="2000" dirty="0"/>
              <a:t>Consumption of iron-rich or iron-fortified foods</a:t>
            </a:r>
          </a:p>
          <a:p>
            <a:pPr marL="201168" lvl="1" indent="0">
              <a:lnSpc>
                <a:spcPct val="100000"/>
              </a:lnSpc>
              <a:spcBef>
                <a:spcPts val="0"/>
              </a:spcBef>
              <a:spcAft>
                <a:spcPts val="0"/>
              </a:spcAft>
              <a:buNone/>
              <a:defRPr/>
            </a:pPr>
            <a:endParaRPr lang="en-US" sz="1100" dirty="0"/>
          </a:p>
        </p:txBody>
      </p:sp>
      <p:sp>
        <p:nvSpPr>
          <p:cNvPr id="4" name="TextBox 3">
            <a:extLst>
              <a:ext uri="{FF2B5EF4-FFF2-40B4-BE49-F238E27FC236}">
                <a16:creationId xmlns:a16="http://schemas.microsoft.com/office/drawing/2014/main" id="{EEEF3EA8-703C-4CC4-9B9D-E531EF5D27F0}"/>
              </a:ext>
            </a:extLst>
          </p:cNvPr>
          <p:cNvSpPr txBox="1"/>
          <p:nvPr/>
        </p:nvSpPr>
        <p:spPr>
          <a:xfrm>
            <a:off x="792426" y="5112834"/>
            <a:ext cx="11054687" cy="707886"/>
          </a:xfrm>
          <a:prstGeom prst="rect">
            <a:avLst/>
          </a:prstGeom>
          <a:noFill/>
        </p:spPr>
        <p:txBody>
          <a:bodyPr wrap="square" rtlCol="0">
            <a:spAutoFit/>
          </a:bodyPr>
          <a:lstStyle/>
          <a:p>
            <a:r>
              <a:rPr lang="en-US" sz="2000" b="1" dirty="0">
                <a:sym typeface="Wingdings" panose="05000000000000000000" pitchFamily="2" charset="2"/>
              </a:rPr>
              <a:t> These questions need to be asked to the mother or the main caregiver who is responsible for feeding the child</a:t>
            </a:r>
            <a:endParaRPr lang="en-GB" sz="2000" b="1" dirty="0"/>
          </a:p>
        </p:txBody>
      </p:sp>
    </p:spTree>
    <p:extLst>
      <p:ext uri="{BB962C8B-B14F-4D97-AF65-F5344CB8AC3E}">
        <p14:creationId xmlns:p14="http://schemas.microsoft.com/office/powerpoint/2010/main" val="7416807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89338"/>
            <a:ext cx="11672416" cy="1291135"/>
          </a:xfrm>
        </p:spPr>
        <p:txBody>
          <a:bodyPr rtlCol="0">
            <a:normAutofit fontScale="90000"/>
          </a:bodyPr>
          <a:lstStyle/>
          <a:p>
            <a:pPr>
              <a:defRPr/>
            </a:pPr>
            <a:r>
              <a:rPr lang="en-US" dirty="0"/>
              <a:t>Section IYCF1: Breastfeeding Status of the child 0-23 months (part 1)</a:t>
            </a:r>
          </a:p>
        </p:txBody>
      </p:sp>
      <p:pic>
        <p:nvPicPr>
          <p:cNvPr id="4" name="Image 3">
            <a:extLst>
              <a:ext uri="{FF2B5EF4-FFF2-40B4-BE49-F238E27FC236}">
                <a16:creationId xmlns:a16="http://schemas.microsoft.com/office/drawing/2014/main" id="{79F0D941-74BE-4CFA-9E27-54524EA32CF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061" t="5886" r="1466"/>
          <a:stretch/>
        </p:blipFill>
        <p:spPr>
          <a:xfrm>
            <a:off x="1454552" y="1729108"/>
            <a:ext cx="9282896" cy="3399784"/>
          </a:xfrm>
          <a:prstGeom prst="rect">
            <a:avLst/>
          </a:prstGeom>
        </p:spPr>
      </p:pic>
    </p:spTree>
    <p:extLst>
      <p:ext uri="{BB962C8B-B14F-4D97-AF65-F5344CB8AC3E}">
        <p14:creationId xmlns:p14="http://schemas.microsoft.com/office/powerpoint/2010/main" val="629493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1" y="129961"/>
            <a:ext cx="11672416" cy="1291135"/>
          </a:xfrm>
        </p:spPr>
        <p:txBody>
          <a:bodyPr rtlCol="0">
            <a:normAutofit fontScale="90000"/>
          </a:bodyPr>
          <a:lstStyle/>
          <a:p>
            <a:pPr>
              <a:defRPr/>
            </a:pPr>
            <a:r>
              <a:rPr lang="en-US" dirty="0"/>
              <a:t>Section IYCF2: Breastfeeding Status of the child 0-23 months (part 2) (1/5)</a:t>
            </a:r>
            <a:endParaRPr lang="fr-FR" dirty="0"/>
          </a:p>
        </p:txBody>
      </p:sp>
      <p:pic>
        <p:nvPicPr>
          <p:cNvPr id="4" name="Image 3">
            <a:extLst>
              <a:ext uri="{FF2B5EF4-FFF2-40B4-BE49-F238E27FC236}">
                <a16:creationId xmlns:a16="http://schemas.microsoft.com/office/drawing/2014/main" id="{4DD8BA01-D318-4CF9-8078-4DEDC839602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2296" b="2582"/>
          <a:stretch/>
        </p:blipFill>
        <p:spPr>
          <a:xfrm>
            <a:off x="1138051" y="1980210"/>
            <a:ext cx="9915896" cy="2897579"/>
          </a:xfrm>
          <a:prstGeom prst="rect">
            <a:avLst/>
          </a:prstGeom>
        </p:spPr>
      </p:pic>
    </p:spTree>
    <p:extLst>
      <p:ext uri="{BB962C8B-B14F-4D97-AF65-F5344CB8AC3E}">
        <p14:creationId xmlns:p14="http://schemas.microsoft.com/office/powerpoint/2010/main" val="11112257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77463"/>
            <a:ext cx="11672416" cy="1291135"/>
          </a:xfrm>
        </p:spPr>
        <p:txBody>
          <a:bodyPr rtlCol="0">
            <a:normAutofit fontScale="90000"/>
          </a:bodyPr>
          <a:lstStyle/>
          <a:p>
            <a:pPr>
              <a:defRPr/>
            </a:pPr>
            <a:r>
              <a:rPr lang="en-US" dirty="0"/>
              <a:t>Section IYCF2: Breastfeeding Status of the child 0-23 months (part 2) (2/5)</a:t>
            </a:r>
          </a:p>
        </p:txBody>
      </p:sp>
      <p:sp>
        <p:nvSpPr>
          <p:cNvPr id="3" name="Content Placeholder 2"/>
          <p:cNvSpPr>
            <a:spLocks noGrp="1"/>
          </p:cNvSpPr>
          <p:nvPr>
            <p:ph idx="1"/>
          </p:nvPr>
        </p:nvSpPr>
        <p:spPr>
          <a:xfrm>
            <a:off x="526473" y="1620102"/>
            <a:ext cx="11139054" cy="4583202"/>
          </a:xfrm>
        </p:spPr>
        <p:txBody>
          <a:bodyPr rtlCol="0">
            <a:normAutofit/>
          </a:bodyPr>
          <a:lstStyle/>
          <a:p>
            <a:pPr>
              <a:lnSpc>
                <a:spcPct val="100000"/>
              </a:lnSpc>
              <a:spcBef>
                <a:spcPts val="0"/>
              </a:spcBef>
              <a:spcAft>
                <a:spcPts val="0"/>
              </a:spcAft>
              <a:buFont typeface="Arial" panose="020B0604020202020204" pitchFamily="34" charset="0"/>
              <a:buChar char="•"/>
              <a:defRPr/>
            </a:pPr>
            <a:r>
              <a:rPr lang="en-US" sz="2200" b="1" dirty="0">
                <a:solidFill>
                  <a:schemeClr val="tx1"/>
                </a:solidFill>
                <a:sym typeface="Wingdings" panose="05000000000000000000" pitchFamily="2" charset="2"/>
              </a:rPr>
              <a:t>4A - Plain water</a:t>
            </a:r>
          </a:p>
          <a:p>
            <a:pPr marL="0" indent="0">
              <a:lnSpc>
                <a:spcPct val="100000"/>
              </a:lnSpc>
              <a:spcBef>
                <a:spcPts val="0"/>
              </a:spcBef>
              <a:spcAft>
                <a:spcPts val="0"/>
              </a:spcAft>
              <a:buNone/>
              <a:defRPr/>
            </a:pPr>
            <a:r>
              <a:rPr lang="en-US" sz="2200" dirty="0">
                <a:solidFill>
                  <a:schemeClr val="tx1"/>
                </a:solidFill>
                <a:sym typeface="Wingdings" panose="05000000000000000000" pitchFamily="2" charset="2"/>
              </a:rPr>
              <a:t>This question only applies to plain water. </a:t>
            </a:r>
            <a:r>
              <a:rPr lang="en-US" sz="2200" b="1" dirty="0">
                <a:solidFill>
                  <a:schemeClr val="tx1"/>
                </a:solidFill>
                <a:sym typeface="Wingdings" panose="05000000000000000000" pitchFamily="2" charset="2"/>
              </a:rPr>
              <a:t>I</a:t>
            </a:r>
            <a:r>
              <a:rPr lang="en-US" sz="2200" b="1" dirty="0">
                <a:sym typeface="Wingdings" panose="05000000000000000000" pitchFamily="2" charset="2"/>
              </a:rPr>
              <a:t>f sugar</a:t>
            </a:r>
            <a:r>
              <a:rPr lang="en-US" sz="2200" b="1" dirty="0">
                <a:solidFill>
                  <a:schemeClr val="tx1"/>
                </a:solidFill>
                <a:sym typeface="Wingdings" panose="05000000000000000000" pitchFamily="2" charset="2"/>
              </a:rPr>
              <a:t> or sweetened water is given, this is included in Question 4I </a:t>
            </a:r>
            <a:r>
              <a:rPr lang="en-US" sz="2200" dirty="0">
                <a:solidFill>
                  <a:schemeClr val="tx1"/>
                </a:solidFill>
                <a:sym typeface="Wingdings" panose="05000000000000000000" pitchFamily="2" charset="2"/>
              </a:rPr>
              <a:t>(Other water-based liquids)</a:t>
            </a:r>
          </a:p>
          <a:p>
            <a:pPr marL="0" indent="0">
              <a:lnSpc>
                <a:spcPct val="100000"/>
              </a:lnSpc>
              <a:spcBef>
                <a:spcPts val="0"/>
              </a:spcBef>
              <a:spcAft>
                <a:spcPts val="0"/>
              </a:spcAft>
              <a:buNone/>
              <a:defRPr/>
            </a:pPr>
            <a:endParaRPr lang="en-US" sz="2000" dirty="0">
              <a:solidFill>
                <a:schemeClr val="tx1"/>
              </a:solidFill>
            </a:endParaRPr>
          </a:p>
          <a:p>
            <a:pPr>
              <a:lnSpc>
                <a:spcPct val="100000"/>
              </a:lnSpc>
              <a:spcBef>
                <a:spcPts val="0"/>
              </a:spcBef>
              <a:spcAft>
                <a:spcPts val="0"/>
              </a:spcAft>
              <a:buFont typeface="Arial" panose="020B0604020202020204" pitchFamily="34" charset="0"/>
              <a:buChar char="•"/>
              <a:defRPr/>
            </a:pPr>
            <a:r>
              <a:rPr lang="en-US" sz="2200" b="1" dirty="0">
                <a:solidFill>
                  <a:schemeClr val="tx1"/>
                </a:solidFill>
                <a:sym typeface="Wingdings" panose="05000000000000000000" pitchFamily="2" charset="2"/>
              </a:rPr>
              <a:t>4B - Infant formula</a:t>
            </a:r>
          </a:p>
          <a:p>
            <a:pPr marL="0" indent="0">
              <a:lnSpc>
                <a:spcPct val="100000"/>
              </a:lnSpc>
              <a:spcBef>
                <a:spcPts val="0"/>
              </a:spcBef>
              <a:spcAft>
                <a:spcPts val="0"/>
              </a:spcAft>
              <a:buNone/>
              <a:defRPr/>
            </a:pPr>
            <a:r>
              <a:rPr lang="en-US" sz="2200" dirty="0">
                <a:solidFill>
                  <a:schemeClr val="tx1"/>
                </a:solidFill>
                <a:sym typeface="Wingdings" panose="05000000000000000000" pitchFamily="2" charset="2"/>
              </a:rPr>
              <a:t>Infant formula is a non-human milk product formulated from animal milk or vegetable protein (soy) and adapted to the physiological characteristics of infants</a:t>
            </a:r>
          </a:p>
          <a:p>
            <a:pPr marL="0" indent="0">
              <a:lnSpc>
                <a:spcPct val="100000"/>
              </a:lnSpc>
              <a:spcBef>
                <a:spcPts val="0"/>
              </a:spcBef>
              <a:spcAft>
                <a:spcPts val="0"/>
              </a:spcAft>
              <a:buNone/>
              <a:defRPr/>
            </a:pPr>
            <a:r>
              <a:rPr lang="en-US" sz="2200" i="1" dirty="0">
                <a:sym typeface="Wingdings" panose="05000000000000000000" pitchFamily="2" charset="2"/>
              </a:rPr>
              <a:t>E.g.</a:t>
            </a:r>
            <a:r>
              <a:rPr lang="en-US" sz="2200" i="1" dirty="0">
                <a:solidFill>
                  <a:schemeClr val="tx1"/>
                </a:solidFill>
                <a:sym typeface="Wingdings" panose="05000000000000000000" pitchFamily="2" charset="2"/>
              </a:rPr>
              <a:t> Nan, Lactogen, S-26, etc.</a:t>
            </a:r>
          </a:p>
          <a:p>
            <a:pPr>
              <a:lnSpc>
                <a:spcPct val="100000"/>
              </a:lnSpc>
              <a:spcBef>
                <a:spcPts val="0"/>
              </a:spcBef>
              <a:spcAft>
                <a:spcPts val="0"/>
              </a:spcAft>
              <a:buFont typeface="Arial" panose="020B0604020202020204" pitchFamily="34" charset="0"/>
              <a:buChar char="•"/>
              <a:defRPr/>
            </a:pPr>
            <a:endParaRPr lang="en-US" sz="2000" b="1" dirty="0">
              <a:solidFill>
                <a:schemeClr val="tx1"/>
              </a:solidFill>
            </a:endParaRPr>
          </a:p>
          <a:p>
            <a:pPr>
              <a:lnSpc>
                <a:spcPct val="100000"/>
              </a:lnSpc>
              <a:spcBef>
                <a:spcPts val="0"/>
              </a:spcBef>
              <a:spcAft>
                <a:spcPts val="0"/>
              </a:spcAft>
              <a:buFont typeface="Arial" panose="020B0604020202020204" pitchFamily="34" charset="0"/>
              <a:buChar char="•"/>
              <a:defRPr/>
            </a:pPr>
            <a:r>
              <a:rPr lang="en-US" sz="2200" b="1" dirty="0">
                <a:solidFill>
                  <a:schemeClr val="tx1"/>
                </a:solidFill>
                <a:sym typeface="Wingdings" panose="05000000000000000000" pitchFamily="2" charset="2"/>
              </a:rPr>
              <a:t>4C </a:t>
            </a:r>
            <a:r>
              <a:rPr lang="en-US" sz="2200" b="1" dirty="0">
                <a:sym typeface="Wingdings" panose="05000000000000000000" pitchFamily="2" charset="2"/>
              </a:rPr>
              <a:t>-</a:t>
            </a:r>
            <a:r>
              <a:rPr lang="en-US" sz="2200" b="1" dirty="0">
                <a:solidFill>
                  <a:schemeClr val="tx1"/>
                </a:solidFill>
                <a:sym typeface="Wingdings" panose="05000000000000000000" pitchFamily="2" charset="2"/>
              </a:rPr>
              <a:t> Milk</a:t>
            </a:r>
          </a:p>
          <a:p>
            <a:pPr marL="0" indent="0">
              <a:lnSpc>
                <a:spcPct val="100000"/>
              </a:lnSpc>
              <a:spcBef>
                <a:spcPts val="0"/>
              </a:spcBef>
              <a:spcAft>
                <a:spcPts val="0"/>
              </a:spcAft>
              <a:buNone/>
              <a:defRPr/>
            </a:pPr>
            <a:r>
              <a:rPr lang="en-US" sz="2200" dirty="0">
                <a:solidFill>
                  <a:schemeClr val="tx1"/>
                </a:solidFill>
                <a:sym typeface="Wingdings" panose="05000000000000000000" pitchFamily="2" charset="2"/>
              </a:rPr>
              <a:t>Milk such as tinned, powdered or fresh animal milk. Powered milk is dehydrated milk or dried milk in the form of a powder. Powered milk is different from infant formula</a:t>
            </a:r>
          </a:p>
          <a:p>
            <a:pPr marL="0" indent="0">
              <a:lnSpc>
                <a:spcPct val="100000"/>
              </a:lnSpc>
              <a:spcBef>
                <a:spcPts val="0"/>
              </a:spcBef>
              <a:spcAft>
                <a:spcPts val="0"/>
              </a:spcAft>
              <a:buNone/>
              <a:defRPr/>
            </a:pPr>
            <a:r>
              <a:rPr lang="en-US" sz="2200" i="1" dirty="0">
                <a:solidFill>
                  <a:schemeClr val="tx1"/>
                </a:solidFill>
                <a:sym typeface="Wingdings" panose="05000000000000000000" pitchFamily="2" charset="2"/>
              </a:rPr>
              <a:t>E.g. </a:t>
            </a:r>
            <a:r>
              <a:rPr lang="en-US" sz="2200" i="1" dirty="0" err="1">
                <a:solidFill>
                  <a:schemeClr val="tx1"/>
                </a:solidFill>
                <a:sym typeface="Wingdings" panose="05000000000000000000" pitchFamily="2" charset="2"/>
              </a:rPr>
              <a:t>Nido</a:t>
            </a:r>
            <a:r>
              <a:rPr lang="en-US" sz="2200" i="1" dirty="0">
                <a:solidFill>
                  <a:schemeClr val="tx1"/>
                </a:solidFill>
                <a:sym typeface="Wingdings" panose="05000000000000000000" pitchFamily="2" charset="2"/>
              </a:rPr>
              <a:t>, Cowbell, First choice, </a:t>
            </a:r>
            <a:r>
              <a:rPr lang="en-US" sz="2200" i="1" dirty="0" err="1">
                <a:solidFill>
                  <a:schemeClr val="tx1"/>
                </a:solidFill>
                <a:sym typeface="Wingdings" panose="05000000000000000000" pitchFamily="2" charset="2"/>
              </a:rPr>
              <a:t>Lato</a:t>
            </a:r>
            <a:r>
              <a:rPr lang="en-US" sz="2200" i="1" dirty="0">
                <a:solidFill>
                  <a:schemeClr val="tx1"/>
                </a:solidFill>
                <a:sym typeface="Wingdings" panose="05000000000000000000" pitchFamily="2" charset="2"/>
              </a:rPr>
              <a:t>, etc.</a:t>
            </a:r>
            <a:endParaRPr lang="en-US" sz="2200" i="1" dirty="0">
              <a:solidFill>
                <a:schemeClr val="tx1"/>
              </a:solidFill>
            </a:endParaRPr>
          </a:p>
        </p:txBody>
      </p:sp>
    </p:spTree>
    <p:extLst>
      <p:ext uri="{BB962C8B-B14F-4D97-AF65-F5344CB8AC3E}">
        <p14:creationId xmlns:p14="http://schemas.microsoft.com/office/powerpoint/2010/main" val="32274679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604" y="165587"/>
            <a:ext cx="11672416" cy="1291135"/>
          </a:xfrm>
        </p:spPr>
        <p:txBody>
          <a:bodyPr rtlCol="0">
            <a:normAutofit fontScale="90000"/>
          </a:bodyPr>
          <a:lstStyle/>
          <a:p>
            <a:pPr>
              <a:defRPr/>
            </a:pPr>
            <a:r>
              <a:rPr lang="en-US" dirty="0"/>
              <a:t>Section IYCF2: Breastfeeding Status of the child 0-23 months (part 2) (3/5)</a:t>
            </a:r>
          </a:p>
        </p:txBody>
      </p:sp>
      <p:sp>
        <p:nvSpPr>
          <p:cNvPr id="3" name="Content Placeholder 2"/>
          <p:cNvSpPr>
            <a:spLocks noGrp="1"/>
          </p:cNvSpPr>
          <p:nvPr>
            <p:ph idx="1"/>
          </p:nvPr>
        </p:nvSpPr>
        <p:spPr>
          <a:xfrm>
            <a:off x="570015" y="1662545"/>
            <a:ext cx="11234057" cy="4478947"/>
          </a:xfrm>
        </p:spPr>
        <p:txBody>
          <a:bodyPr rtlCol="0">
            <a:normAutofit/>
          </a:bodyPr>
          <a:lstStyle/>
          <a:p>
            <a:pPr>
              <a:lnSpc>
                <a:spcPct val="100000"/>
              </a:lnSpc>
              <a:spcBef>
                <a:spcPts val="0"/>
              </a:spcBef>
              <a:spcAft>
                <a:spcPts val="0"/>
              </a:spcAft>
              <a:buFont typeface="Arial" panose="020B0604020202020204" pitchFamily="34" charset="0"/>
              <a:buChar char="•"/>
              <a:defRPr/>
            </a:pPr>
            <a:r>
              <a:rPr lang="en-US" sz="2000" b="1" dirty="0">
                <a:solidFill>
                  <a:schemeClr val="tx1"/>
                </a:solidFill>
                <a:sym typeface="Wingdings" panose="05000000000000000000" pitchFamily="2" charset="2"/>
              </a:rPr>
              <a:t>4D - Juice</a:t>
            </a:r>
          </a:p>
          <a:p>
            <a:pPr marL="0" indent="0">
              <a:lnSpc>
                <a:spcPct val="100000"/>
              </a:lnSpc>
              <a:spcBef>
                <a:spcPts val="0"/>
              </a:spcBef>
              <a:spcAft>
                <a:spcPts val="0"/>
              </a:spcAft>
              <a:buNone/>
              <a:defRPr/>
            </a:pPr>
            <a:r>
              <a:rPr lang="en-US" sz="2000" dirty="0">
                <a:solidFill>
                  <a:schemeClr val="tx1"/>
                </a:solidFill>
                <a:sym typeface="Wingdings" panose="05000000000000000000" pitchFamily="2" charset="2"/>
              </a:rPr>
              <a:t>Juice, home-made juice or juice drinks</a:t>
            </a:r>
          </a:p>
          <a:p>
            <a:pPr marL="0" indent="0">
              <a:lnSpc>
                <a:spcPct val="100000"/>
              </a:lnSpc>
              <a:spcBef>
                <a:spcPts val="0"/>
              </a:spcBef>
              <a:spcAft>
                <a:spcPts val="0"/>
              </a:spcAft>
              <a:buNone/>
              <a:defRPr/>
            </a:pPr>
            <a:r>
              <a:rPr lang="en-US" sz="2000" i="1" dirty="0">
                <a:solidFill>
                  <a:schemeClr val="tx1"/>
                </a:solidFill>
                <a:sym typeface="Wingdings" panose="05000000000000000000" pitchFamily="2" charset="2"/>
              </a:rPr>
              <a:t>E.g. Ceres, Azam, Mo Juice</a:t>
            </a:r>
          </a:p>
          <a:p>
            <a:pPr marL="0" indent="0">
              <a:lnSpc>
                <a:spcPct val="100000"/>
              </a:lnSpc>
              <a:spcBef>
                <a:spcPts val="0"/>
              </a:spcBef>
              <a:spcAft>
                <a:spcPts val="0"/>
              </a:spcAft>
              <a:buNone/>
              <a:defRPr/>
            </a:pPr>
            <a:endParaRPr lang="en-US" sz="2000" dirty="0">
              <a:solidFill>
                <a:schemeClr val="tx1"/>
              </a:solidFill>
            </a:endParaRPr>
          </a:p>
          <a:p>
            <a:pPr>
              <a:lnSpc>
                <a:spcPct val="100000"/>
              </a:lnSpc>
              <a:spcBef>
                <a:spcPts val="0"/>
              </a:spcBef>
              <a:spcAft>
                <a:spcPts val="0"/>
              </a:spcAft>
              <a:buFont typeface="Arial" panose="020B0604020202020204" pitchFamily="34" charset="0"/>
              <a:buChar char="•"/>
              <a:defRPr/>
            </a:pPr>
            <a:r>
              <a:rPr lang="en-US" sz="2000" b="1" dirty="0">
                <a:solidFill>
                  <a:schemeClr val="tx1"/>
                </a:solidFill>
                <a:sym typeface="Wingdings" panose="05000000000000000000" pitchFamily="2" charset="2"/>
              </a:rPr>
              <a:t>4E - Clear broth</a:t>
            </a:r>
          </a:p>
          <a:p>
            <a:pPr marL="0" indent="0">
              <a:lnSpc>
                <a:spcPct val="100000"/>
              </a:lnSpc>
              <a:spcBef>
                <a:spcPts val="0"/>
              </a:spcBef>
              <a:spcAft>
                <a:spcPts val="0"/>
              </a:spcAft>
              <a:buNone/>
              <a:defRPr/>
            </a:pPr>
            <a:r>
              <a:rPr lang="en-US" sz="2000" dirty="0">
                <a:solidFill>
                  <a:schemeClr val="tx1"/>
                </a:solidFill>
                <a:sym typeface="Wingdings" panose="05000000000000000000" pitchFamily="2" charset="2"/>
              </a:rPr>
              <a:t>Clear broth are essentially water-based drinks without food ingredient and boiled. </a:t>
            </a:r>
            <a:r>
              <a:rPr lang="en-US" sz="2000" b="1" dirty="0">
                <a:solidFill>
                  <a:schemeClr val="tx1"/>
                </a:solidFill>
                <a:sym typeface="Wingdings" panose="05000000000000000000" pitchFamily="2" charset="2"/>
              </a:rPr>
              <a:t>Soups that are thickened in any way or include solid pieces of food should not be included here. They should be included in Question IF5</a:t>
            </a:r>
          </a:p>
          <a:p>
            <a:pPr>
              <a:lnSpc>
                <a:spcPct val="100000"/>
              </a:lnSpc>
              <a:spcBef>
                <a:spcPts val="0"/>
              </a:spcBef>
              <a:spcAft>
                <a:spcPts val="0"/>
              </a:spcAft>
              <a:buFont typeface="Arial" panose="020B0604020202020204" pitchFamily="34" charset="0"/>
              <a:buChar char="•"/>
              <a:defRPr/>
            </a:pPr>
            <a:endParaRPr lang="en-US" sz="2000" b="1" dirty="0">
              <a:solidFill>
                <a:schemeClr val="tx1"/>
              </a:solidFill>
            </a:endParaRPr>
          </a:p>
          <a:p>
            <a:pPr>
              <a:lnSpc>
                <a:spcPct val="100000"/>
              </a:lnSpc>
              <a:spcBef>
                <a:spcPts val="0"/>
              </a:spcBef>
              <a:spcAft>
                <a:spcPts val="0"/>
              </a:spcAft>
              <a:buFont typeface="Arial" panose="020B0604020202020204" pitchFamily="34" charset="0"/>
              <a:buChar char="•"/>
              <a:defRPr/>
            </a:pPr>
            <a:r>
              <a:rPr lang="en-US" sz="2000" b="1" dirty="0">
                <a:solidFill>
                  <a:schemeClr val="tx1"/>
                </a:solidFill>
                <a:sym typeface="Wingdings" panose="05000000000000000000" pitchFamily="2" charset="2"/>
              </a:rPr>
              <a:t>4F </a:t>
            </a:r>
            <a:r>
              <a:rPr lang="en-US" sz="2000" b="1" dirty="0">
                <a:sym typeface="Wingdings" panose="05000000000000000000" pitchFamily="2" charset="2"/>
              </a:rPr>
              <a:t>-</a:t>
            </a:r>
            <a:r>
              <a:rPr lang="en-US" sz="2000" b="1" dirty="0">
                <a:solidFill>
                  <a:schemeClr val="tx1"/>
                </a:solidFill>
                <a:sym typeface="Wingdings" panose="05000000000000000000" pitchFamily="2" charset="2"/>
              </a:rPr>
              <a:t> Yogurt</a:t>
            </a:r>
          </a:p>
          <a:p>
            <a:pPr marL="0" indent="0">
              <a:lnSpc>
                <a:spcPct val="100000"/>
              </a:lnSpc>
              <a:spcBef>
                <a:spcPts val="0"/>
              </a:spcBef>
              <a:spcAft>
                <a:spcPts val="0"/>
              </a:spcAft>
              <a:buNone/>
              <a:defRPr/>
            </a:pPr>
            <a:r>
              <a:rPr lang="en-US" sz="2000" dirty="0">
                <a:solidFill>
                  <a:schemeClr val="tx1"/>
                </a:solidFill>
                <a:sym typeface="Wingdings" panose="05000000000000000000" pitchFamily="2" charset="2"/>
              </a:rPr>
              <a:t>Sour milk or yogurt. Sour milk is a food product, distinguished from spoiled milk, and is a general term for milk that has acquired a tart taste, either through addition of an acid, such as lemon juice, vinegar, or through bacterial fermentation</a:t>
            </a:r>
          </a:p>
          <a:p>
            <a:pPr marL="0" indent="0">
              <a:lnSpc>
                <a:spcPct val="100000"/>
              </a:lnSpc>
              <a:spcBef>
                <a:spcPts val="0"/>
              </a:spcBef>
              <a:spcAft>
                <a:spcPts val="0"/>
              </a:spcAft>
              <a:buNone/>
              <a:defRPr/>
            </a:pPr>
            <a:r>
              <a:rPr lang="en-US" sz="2000" i="1" dirty="0">
                <a:sym typeface="Wingdings" panose="05000000000000000000" pitchFamily="2" charset="2"/>
              </a:rPr>
              <a:t>E.g. </a:t>
            </a:r>
            <a:r>
              <a:rPr lang="en-US" sz="2000" i="1" dirty="0" err="1">
                <a:sym typeface="Wingdings" panose="05000000000000000000" pitchFamily="2" charset="2"/>
              </a:rPr>
              <a:t>Asas</a:t>
            </a:r>
            <a:r>
              <a:rPr lang="en-US" sz="2000" i="1" dirty="0">
                <a:sym typeface="Wingdings" panose="05000000000000000000" pitchFamily="2" charset="2"/>
              </a:rPr>
              <a:t>, Serengeti, Tanga Fresh, Dar Fresh, Home-made yogurt</a:t>
            </a:r>
            <a:endParaRPr lang="en-US" sz="2200" i="1" dirty="0">
              <a:solidFill>
                <a:schemeClr val="tx1"/>
              </a:solidFill>
            </a:endParaRPr>
          </a:p>
        </p:txBody>
      </p:sp>
    </p:spTree>
    <p:extLst>
      <p:ext uri="{BB962C8B-B14F-4D97-AF65-F5344CB8AC3E}">
        <p14:creationId xmlns:p14="http://schemas.microsoft.com/office/powerpoint/2010/main" val="30832105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70940"/>
            <a:ext cx="11672416" cy="1291135"/>
          </a:xfrm>
        </p:spPr>
        <p:txBody>
          <a:bodyPr rtlCol="0">
            <a:normAutofit fontScale="90000"/>
          </a:bodyPr>
          <a:lstStyle/>
          <a:p>
            <a:pPr>
              <a:defRPr/>
            </a:pPr>
            <a:r>
              <a:rPr lang="en-US" dirty="0"/>
              <a:t>Section IYCF2: Breastfeeding Status of the child 0-23 months (part 2) (4/5)</a:t>
            </a:r>
          </a:p>
        </p:txBody>
      </p:sp>
      <p:sp>
        <p:nvSpPr>
          <p:cNvPr id="3" name="Content Placeholder 2"/>
          <p:cNvSpPr>
            <a:spLocks noGrp="1"/>
          </p:cNvSpPr>
          <p:nvPr>
            <p:ph idx="1"/>
          </p:nvPr>
        </p:nvSpPr>
        <p:spPr>
          <a:xfrm>
            <a:off x="490767" y="1845733"/>
            <a:ext cx="9750514" cy="4295759"/>
          </a:xfrm>
        </p:spPr>
        <p:txBody>
          <a:bodyPr rtlCol="0">
            <a:normAutofit/>
          </a:bodyPr>
          <a:lstStyle/>
          <a:p>
            <a:pPr>
              <a:lnSpc>
                <a:spcPct val="100000"/>
              </a:lnSpc>
              <a:spcBef>
                <a:spcPts val="0"/>
              </a:spcBef>
              <a:spcAft>
                <a:spcPts val="0"/>
              </a:spcAft>
              <a:buFont typeface="Arial" panose="020B0604020202020204" pitchFamily="34" charset="0"/>
              <a:buChar char="•"/>
              <a:defRPr/>
            </a:pPr>
            <a:r>
              <a:rPr lang="en-US" sz="2000" b="1" dirty="0">
                <a:solidFill>
                  <a:schemeClr val="tx1"/>
                </a:solidFill>
                <a:sym typeface="Wingdings" panose="05000000000000000000" pitchFamily="2" charset="2"/>
              </a:rPr>
              <a:t>4G - </a:t>
            </a:r>
            <a:r>
              <a:rPr lang="en-US" sz="2000" b="1" u="sng" dirty="0">
                <a:solidFill>
                  <a:schemeClr val="tx1"/>
                </a:solidFill>
                <a:sym typeface="Wingdings" panose="05000000000000000000" pitchFamily="2" charset="2"/>
              </a:rPr>
              <a:t>Thin</a:t>
            </a:r>
            <a:r>
              <a:rPr lang="en-US" sz="2000" b="1" dirty="0">
                <a:solidFill>
                  <a:schemeClr val="tx1"/>
                </a:solidFill>
                <a:sym typeface="Wingdings" panose="05000000000000000000" pitchFamily="2" charset="2"/>
              </a:rPr>
              <a:t> porridge</a:t>
            </a:r>
          </a:p>
          <a:p>
            <a:pPr marL="0" indent="0">
              <a:lnSpc>
                <a:spcPct val="100000"/>
              </a:lnSpc>
              <a:spcBef>
                <a:spcPts val="0"/>
              </a:spcBef>
              <a:spcAft>
                <a:spcPts val="0"/>
              </a:spcAft>
              <a:buNone/>
              <a:defRPr/>
            </a:pPr>
            <a:r>
              <a:rPr lang="en-US" sz="2000" dirty="0">
                <a:solidFill>
                  <a:schemeClr val="tx1"/>
                </a:solidFill>
                <a:sym typeface="Wingdings" panose="05000000000000000000" pitchFamily="2" charset="2"/>
              </a:rPr>
              <a:t>Any type of thin porridge should be counted here, regardless of main ingredients (grain-based, root/tuber based) </a:t>
            </a:r>
          </a:p>
          <a:p>
            <a:pPr marL="0" indent="0">
              <a:lnSpc>
                <a:spcPct val="100000"/>
              </a:lnSpc>
              <a:spcBef>
                <a:spcPts val="0"/>
              </a:spcBef>
              <a:spcAft>
                <a:spcPts val="0"/>
              </a:spcAft>
              <a:buNone/>
              <a:defRPr/>
            </a:pPr>
            <a:r>
              <a:rPr lang="en-US" sz="2000" i="1" dirty="0">
                <a:sym typeface="Wingdings" panose="05000000000000000000" pitchFamily="2" charset="2"/>
              </a:rPr>
              <a:t>E.g.</a:t>
            </a:r>
            <a:r>
              <a:rPr lang="en-US" sz="2000" i="1" dirty="0">
                <a:solidFill>
                  <a:schemeClr val="tx1"/>
                </a:solidFill>
                <a:sym typeface="Wingdings" panose="05000000000000000000" pitchFamily="2" charset="2"/>
              </a:rPr>
              <a:t> </a:t>
            </a:r>
            <a:r>
              <a:rPr lang="en-US" sz="2000" i="1" dirty="0" err="1">
                <a:solidFill>
                  <a:schemeClr val="tx1"/>
                </a:solidFill>
                <a:sym typeface="Wingdings" panose="05000000000000000000" pitchFamily="2" charset="2"/>
              </a:rPr>
              <a:t>Cerelac</a:t>
            </a:r>
            <a:r>
              <a:rPr lang="en-US" sz="2000" i="1" dirty="0">
                <a:solidFill>
                  <a:schemeClr val="tx1"/>
                </a:solidFill>
                <a:sym typeface="Wingdings" panose="05000000000000000000" pitchFamily="2" charset="2"/>
              </a:rPr>
              <a:t>, </a:t>
            </a:r>
            <a:r>
              <a:rPr lang="en-US" sz="2000" i="1" dirty="0" err="1">
                <a:solidFill>
                  <a:schemeClr val="tx1"/>
                </a:solidFill>
                <a:sym typeface="Wingdings" panose="05000000000000000000" pitchFamily="2" charset="2"/>
              </a:rPr>
              <a:t>Blédina</a:t>
            </a:r>
            <a:r>
              <a:rPr lang="en-US" sz="2000" dirty="0">
                <a:solidFill>
                  <a:schemeClr val="tx1"/>
                </a:solidFill>
                <a:sym typeface="Wingdings" panose="05000000000000000000" pitchFamily="2" charset="2"/>
              </a:rPr>
              <a:t> or porridge made from maize, sorghum, millet, cassava, finer millet, etc.</a:t>
            </a:r>
          </a:p>
          <a:p>
            <a:pPr marL="0" indent="0">
              <a:lnSpc>
                <a:spcPct val="100000"/>
              </a:lnSpc>
              <a:spcBef>
                <a:spcPts val="0"/>
              </a:spcBef>
              <a:spcAft>
                <a:spcPts val="0"/>
              </a:spcAft>
              <a:buNone/>
              <a:defRPr/>
            </a:pPr>
            <a:endParaRPr lang="en-US" sz="2000" dirty="0">
              <a:solidFill>
                <a:schemeClr val="tx1"/>
              </a:solidFill>
            </a:endParaRPr>
          </a:p>
          <a:p>
            <a:pPr>
              <a:lnSpc>
                <a:spcPct val="100000"/>
              </a:lnSpc>
              <a:spcBef>
                <a:spcPts val="0"/>
              </a:spcBef>
              <a:spcAft>
                <a:spcPts val="0"/>
              </a:spcAft>
              <a:buFont typeface="Arial" panose="020B0604020202020204" pitchFamily="34" charset="0"/>
              <a:buChar char="•"/>
              <a:defRPr/>
            </a:pPr>
            <a:r>
              <a:rPr lang="en-US" sz="2000" b="1" dirty="0">
                <a:solidFill>
                  <a:schemeClr val="tx1"/>
                </a:solidFill>
                <a:sym typeface="Wingdings" panose="05000000000000000000" pitchFamily="2" charset="2"/>
              </a:rPr>
              <a:t>4H </a:t>
            </a:r>
            <a:r>
              <a:rPr lang="en-US" sz="2000" b="1" dirty="0">
                <a:sym typeface="Wingdings" panose="05000000000000000000" pitchFamily="2" charset="2"/>
              </a:rPr>
              <a:t>-</a:t>
            </a:r>
            <a:r>
              <a:rPr lang="en-US" sz="2000" b="1" dirty="0">
                <a:solidFill>
                  <a:schemeClr val="tx1"/>
                </a:solidFill>
                <a:sym typeface="Wingdings" panose="05000000000000000000" pitchFamily="2" charset="2"/>
              </a:rPr>
              <a:t> Tea or Coffee </a:t>
            </a:r>
            <a:r>
              <a:rPr lang="en-US" sz="2000" b="1" u="sng" dirty="0">
                <a:solidFill>
                  <a:schemeClr val="tx1"/>
                </a:solidFill>
                <a:sym typeface="Wingdings" panose="05000000000000000000" pitchFamily="2" charset="2"/>
              </a:rPr>
              <a:t>WITH MILK</a:t>
            </a:r>
          </a:p>
          <a:p>
            <a:pPr>
              <a:lnSpc>
                <a:spcPct val="100000"/>
              </a:lnSpc>
              <a:spcBef>
                <a:spcPts val="0"/>
              </a:spcBef>
              <a:spcAft>
                <a:spcPts val="0"/>
              </a:spcAft>
              <a:buFont typeface="Arial" panose="020B0604020202020204" pitchFamily="34" charset="0"/>
              <a:buChar char="•"/>
              <a:defRPr/>
            </a:pPr>
            <a:endParaRPr lang="en-US" sz="2000" b="1" dirty="0">
              <a:solidFill>
                <a:schemeClr val="tx1"/>
              </a:solidFill>
            </a:endParaRPr>
          </a:p>
          <a:p>
            <a:pPr>
              <a:lnSpc>
                <a:spcPct val="100000"/>
              </a:lnSpc>
              <a:spcBef>
                <a:spcPts val="0"/>
              </a:spcBef>
              <a:spcAft>
                <a:spcPts val="0"/>
              </a:spcAft>
              <a:buFont typeface="Arial" panose="020B0604020202020204" pitchFamily="34" charset="0"/>
              <a:buChar char="•"/>
              <a:defRPr/>
            </a:pPr>
            <a:r>
              <a:rPr lang="en-US" sz="2000" b="1" dirty="0">
                <a:solidFill>
                  <a:schemeClr val="tx1"/>
                </a:solidFill>
                <a:sym typeface="Wingdings" panose="05000000000000000000" pitchFamily="2" charset="2"/>
              </a:rPr>
              <a:t>4I - Other water-based liquids</a:t>
            </a:r>
          </a:p>
          <a:p>
            <a:pPr marL="0" indent="0">
              <a:lnSpc>
                <a:spcPct val="100000"/>
              </a:lnSpc>
              <a:spcBef>
                <a:spcPts val="0"/>
              </a:spcBef>
              <a:spcAft>
                <a:spcPts val="0"/>
              </a:spcAft>
              <a:buNone/>
              <a:defRPr/>
            </a:pPr>
            <a:r>
              <a:rPr lang="en-US" sz="2000" b="1" dirty="0">
                <a:solidFill>
                  <a:schemeClr val="tx1"/>
                </a:solidFill>
                <a:sym typeface="Wingdings" panose="05000000000000000000" pitchFamily="2" charset="2"/>
              </a:rPr>
              <a:t>Clear tea with no milk and black coffee</a:t>
            </a:r>
            <a:r>
              <a:rPr lang="en-US" sz="2000" dirty="0">
                <a:solidFill>
                  <a:schemeClr val="tx1"/>
                </a:solidFill>
                <a:sym typeface="Wingdings" panose="05000000000000000000" pitchFamily="2" charset="2"/>
              </a:rPr>
              <a:t> </a:t>
            </a:r>
            <a:r>
              <a:rPr lang="en-US" sz="2000" dirty="0">
                <a:sym typeface="Wingdings" panose="05000000000000000000" pitchFamily="2" charset="2"/>
              </a:rPr>
              <a:t>should be listed here</a:t>
            </a:r>
            <a:r>
              <a:rPr lang="en-US" sz="2000" dirty="0">
                <a:solidFill>
                  <a:schemeClr val="tx1"/>
                </a:solidFill>
                <a:sym typeface="Wingdings" panose="05000000000000000000" pitchFamily="2" charset="2"/>
              </a:rPr>
              <a:t>. Rituals fluid should also be listed here. Any sodas or other sweet drinks</a:t>
            </a:r>
          </a:p>
          <a:p>
            <a:pPr marL="0" indent="0">
              <a:lnSpc>
                <a:spcPct val="100000"/>
              </a:lnSpc>
              <a:spcBef>
                <a:spcPts val="0"/>
              </a:spcBef>
              <a:spcAft>
                <a:spcPts val="0"/>
              </a:spcAft>
              <a:buNone/>
              <a:defRPr/>
            </a:pPr>
            <a:r>
              <a:rPr lang="en-US" sz="2000" i="1" dirty="0">
                <a:solidFill>
                  <a:schemeClr val="tx1"/>
                </a:solidFill>
                <a:sym typeface="Wingdings" panose="05000000000000000000" pitchFamily="2" charset="2"/>
              </a:rPr>
              <a:t>E.g. Pepsi, Coca Cola, Twist, Azam, etc.</a:t>
            </a:r>
          </a:p>
        </p:txBody>
      </p:sp>
      <p:pic>
        <p:nvPicPr>
          <p:cNvPr id="4" name="Picture 3">
            <a:extLst>
              <a:ext uri="{FF2B5EF4-FFF2-40B4-BE49-F238E27FC236}">
                <a16:creationId xmlns:a16="http://schemas.microsoft.com/office/drawing/2014/main" id="{706E176A-1970-42AB-9EFF-1D332CA8B1B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5650"/>
          <a:stretch/>
        </p:blipFill>
        <p:spPr>
          <a:xfrm>
            <a:off x="9943328" y="1734932"/>
            <a:ext cx="1988880" cy="1450757"/>
          </a:xfrm>
          <a:prstGeom prst="rect">
            <a:avLst/>
          </a:prstGeom>
        </p:spPr>
      </p:pic>
      <p:sp>
        <p:nvSpPr>
          <p:cNvPr id="5" name="Rectangle 4">
            <a:extLst>
              <a:ext uri="{FF2B5EF4-FFF2-40B4-BE49-F238E27FC236}">
                <a16:creationId xmlns:a16="http://schemas.microsoft.com/office/drawing/2014/main" id="{F4CA830C-C189-4F9C-A122-A4D1C64821CD}"/>
              </a:ext>
            </a:extLst>
          </p:cNvPr>
          <p:cNvSpPr/>
          <p:nvPr/>
        </p:nvSpPr>
        <p:spPr>
          <a:xfrm>
            <a:off x="9943328" y="1607824"/>
            <a:ext cx="834420" cy="8524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355080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213088"/>
            <a:ext cx="11672416" cy="1291135"/>
          </a:xfrm>
        </p:spPr>
        <p:txBody>
          <a:bodyPr rtlCol="0">
            <a:normAutofit fontScale="90000"/>
          </a:bodyPr>
          <a:lstStyle/>
          <a:p>
            <a:pPr>
              <a:defRPr/>
            </a:pPr>
            <a:r>
              <a:rPr lang="en-US" dirty="0"/>
              <a:t>Section IYCF2: Breastfeeding Status of the child 0-23 months (part 2) (5/5)</a:t>
            </a:r>
          </a:p>
        </p:txBody>
      </p:sp>
      <p:pic>
        <p:nvPicPr>
          <p:cNvPr id="5" name="Picture 3">
            <a:extLst>
              <a:ext uri="{FF2B5EF4-FFF2-40B4-BE49-F238E27FC236}">
                <a16:creationId xmlns:a16="http://schemas.microsoft.com/office/drawing/2014/main" id="{4D53461E-CFC1-437C-B98C-B0DBF51290D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12795" y="2836374"/>
            <a:ext cx="10566409" cy="1185252"/>
          </a:xfrm>
          <a:prstGeom prst="rect">
            <a:avLst/>
          </a:prstGeom>
        </p:spPr>
      </p:pic>
    </p:spTree>
    <p:extLst>
      <p:ext uri="{BB962C8B-B14F-4D97-AF65-F5344CB8AC3E}">
        <p14:creationId xmlns:p14="http://schemas.microsoft.com/office/powerpoint/2010/main" val="26453488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18086"/>
            <a:ext cx="11672416" cy="1291135"/>
          </a:xfrm>
        </p:spPr>
        <p:txBody>
          <a:bodyPr rtlCol="0">
            <a:normAutofit fontScale="90000"/>
          </a:bodyPr>
          <a:lstStyle/>
          <a:p>
            <a:pPr>
              <a:defRPr/>
            </a:pPr>
            <a:r>
              <a:rPr lang="en-US"/>
              <a:t>Section IYCF3: Bottle feeding of the child</a:t>
            </a:r>
            <a:br>
              <a:rPr lang="en-US"/>
            </a:br>
            <a:r>
              <a:rPr lang="en-US"/>
              <a:t>0-23 months</a:t>
            </a:r>
          </a:p>
        </p:txBody>
      </p:sp>
      <p:pic>
        <p:nvPicPr>
          <p:cNvPr id="5" name="Image 4">
            <a:extLst>
              <a:ext uri="{FF2B5EF4-FFF2-40B4-BE49-F238E27FC236}">
                <a16:creationId xmlns:a16="http://schemas.microsoft.com/office/drawing/2014/main" id="{3C3A8555-81F8-4A90-91BF-56E90EE49B7D}"/>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278712" y="4081261"/>
            <a:ext cx="1559518" cy="1559518"/>
          </a:xfrm>
          <a:prstGeom prst="rect">
            <a:avLst/>
          </a:prstGeom>
        </p:spPr>
      </p:pic>
      <p:pic>
        <p:nvPicPr>
          <p:cNvPr id="6" name="Image 5">
            <a:extLst>
              <a:ext uri="{FF2B5EF4-FFF2-40B4-BE49-F238E27FC236}">
                <a16:creationId xmlns:a16="http://schemas.microsoft.com/office/drawing/2014/main" id="{8A91512E-8A3D-4A55-9862-5CC9E09AA69E}"/>
              </a:ext>
            </a:extLst>
          </p:cNvPr>
          <p:cNvPicPr>
            <a:picLocks noChangeAspect="1"/>
          </p:cNvPicPr>
          <p:nvPr/>
        </p:nvPicPr>
        <p:blipFill rotWithShape="1">
          <a:blip r:embed="rId5"/>
          <a:srcRect l="22426" t="77056" r="27342" b="18441"/>
          <a:stretch/>
        </p:blipFill>
        <p:spPr>
          <a:xfrm>
            <a:off x="716756" y="2517569"/>
            <a:ext cx="10758487" cy="1211284"/>
          </a:xfrm>
          <a:prstGeom prst="rect">
            <a:avLst/>
          </a:prstGeom>
        </p:spPr>
      </p:pic>
    </p:spTree>
    <p:extLst>
      <p:ext uri="{BB962C8B-B14F-4D97-AF65-F5344CB8AC3E}">
        <p14:creationId xmlns:p14="http://schemas.microsoft.com/office/powerpoint/2010/main" val="8758633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en-US" dirty="0"/>
              <a:t>Section IYCF4: Iron-fortified or Iron-rich Foods for the Child 6-23 months (1/4)</a:t>
            </a:r>
          </a:p>
        </p:txBody>
      </p:sp>
      <p:pic>
        <p:nvPicPr>
          <p:cNvPr id="3" name="Image 2">
            <a:extLst>
              <a:ext uri="{FF2B5EF4-FFF2-40B4-BE49-F238E27FC236}">
                <a16:creationId xmlns:a16="http://schemas.microsoft.com/office/drawing/2014/main" id="{B437990A-EF98-4926-B860-4DC9079E5C1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501072" y="2042557"/>
            <a:ext cx="9189856" cy="3427960"/>
          </a:xfrm>
          <a:prstGeom prst="rect">
            <a:avLst/>
          </a:prstGeom>
        </p:spPr>
      </p:pic>
    </p:spTree>
    <p:extLst>
      <p:ext uri="{BB962C8B-B14F-4D97-AF65-F5344CB8AC3E}">
        <p14:creationId xmlns:p14="http://schemas.microsoft.com/office/powerpoint/2010/main" val="36591880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53712"/>
            <a:ext cx="11672416" cy="1291135"/>
          </a:xfrm>
        </p:spPr>
        <p:txBody>
          <a:bodyPr rtlCol="0">
            <a:normAutofit fontScale="90000"/>
          </a:bodyPr>
          <a:lstStyle/>
          <a:p>
            <a:pPr>
              <a:defRPr/>
            </a:pPr>
            <a:r>
              <a:rPr lang="en-US" dirty="0"/>
              <a:t>Section IYCF4: Iron-fortified or Iron-rich Foods for the Child 6-23 months (2/4)</a:t>
            </a:r>
            <a:endParaRPr lang="fr-FR" dirty="0"/>
          </a:p>
        </p:txBody>
      </p:sp>
      <p:pic>
        <p:nvPicPr>
          <p:cNvPr id="4" name="Image 3">
            <a:extLst>
              <a:ext uri="{FF2B5EF4-FFF2-40B4-BE49-F238E27FC236}">
                <a16:creationId xmlns:a16="http://schemas.microsoft.com/office/drawing/2014/main" id="{4FFD772F-5E13-4BB8-A8DA-41E12F4A529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277819" y="1674421"/>
            <a:ext cx="7602451" cy="4821382"/>
          </a:xfrm>
          <a:prstGeom prst="rect">
            <a:avLst/>
          </a:prstGeom>
        </p:spPr>
      </p:pic>
    </p:spTree>
    <p:extLst>
      <p:ext uri="{BB962C8B-B14F-4D97-AF65-F5344CB8AC3E}">
        <p14:creationId xmlns:p14="http://schemas.microsoft.com/office/powerpoint/2010/main" val="3105231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en-US"/>
              <a:t>Context</a:t>
            </a:r>
          </a:p>
        </p:txBody>
      </p:sp>
      <p:sp>
        <p:nvSpPr>
          <p:cNvPr id="3" name="Espace réservé du contenu 2"/>
          <p:cNvSpPr>
            <a:spLocks noGrp="1"/>
          </p:cNvSpPr>
          <p:nvPr>
            <p:ph idx="1"/>
          </p:nvPr>
        </p:nvSpPr>
        <p:spPr>
          <a:xfrm>
            <a:off x="509767" y="1111072"/>
            <a:ext cx="11210306" cy="5189517"/>
          </a:xfrm>
        </p:spPr>
        <p:txBody>
          <a:bodyPr>
            <a:normAutofit/>
          </a:bodyPr>
          <a:lstStyle/>
          <a:p>
            <a:pPr>
              <a:lnSpc>
                <a:spcPct val="150000"/>
              </a:lnSpc>
              <a:spcBef>
                <a:spcPts val="0"/>
              </a:spcBef>
              <a:buFont typeface="Arial" panose="020B0604020202020204" pitchFamily="34" charset="0"/>
              <a:buChar char="•"/>
            </a:pPr>
            <a:r>
              <a:rPr lang="en-US" sz="2400" b="1" dirty="0">
                <a:solidFill>
                  <a:srgbClr val="FF0000"/>
                </a:solidFill>
              </a:rPr>
              <a:t>To be adapted</a:t>
            </a:r>
          </a:p>
          <a:p>
            <a:pPr>
              <a:lnSpc>
                <a:spcPct val="150000"/>
              </a:lnSpc>
              <a:spcBef>
                <a:spcPts val="0"/>
              </a:spcBef>
              <a:buFont typeface="Arial" panose="020B0604020202020204" pitchFamily="34" charset="0"/>
              <a:buChar char="•"/>
            </a:pPr>
            <a:r>
              <a:rPr lang="en-US" sz="2400" i="1" dirty="0"/>
              <a:t>Example:</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1" u="none" strike="noStrike" kern="1200" cap="none" spc="0" normalizeH="0" baseline="0" dirty="0">
                <a:ln>
                  <a:noFill/>
                </a:ln>
                <a:solidFill>
                  <a:prstClr val="black"/>
                </a:solidFill>
                <a:effectLst/>
                <a:uLnTx/>
                <a:uFillTx/>
                <a:latin typeface="Arial"/>
                <a:ea typeface="+mn-ea"/>
                <a:cs typeface="+mn-cs"/>
              </a:rPr>
              <a:t>3</a:t>
            </a:r>
            <a:r>
              <a:rPr kumimoji="0" lang="en-US" sz="2400" b="0" i="1" u="none" strike="noStrike" kern="1200" cap="none" spc="0" normalizeH="0" baseline="30000" dirty="0">
                <a:ln>
                  <a:noFill/>
                </a:ln>
                <a:solidFill>
                  <a:prstClr val="black"/>
                </a:solidFill>
                <a:effectLst/>
                <a:uLnTx/>
                <a:uFillTx/>
                <a:latin typeface="Arial"/>
                <a:ea typeface="+mn-ea"/>
                <a:cs typeface="+mn-cs"/>
              </a:rPr>
              <a:t>rd</a:t>
            </a:r>
            <a:r>
              <a:rPr kumimoji="0" lang="en-US" sz="2400" b="0" i="1" u="none" strike="noStrike" kern="1200" cap="none" spc="0" normalizeH="0" baseline="0" dirty="0">
                <a:ln>
                  <a:noFill/>
                </a:ln>
                <a:solidFill>
                  <a:prstClr val="black"/>
                </a:solidFill>
                <a:effectLst/>
                <a:uLnTx/>
                <a:uFillTx/>
                <a:latin typeface="Arial"/>
                <a:ea typeface="+mn-ea"/>
                <a:cs typeface="+mn-cs"/>
              </a:rPr>
              <a:t> round of SENS surveys</a:t>
            </a:r>
          </a:p>
          <a:p>
            <a:pPr marL="806958" marR="0" lvl="1" indent="-514350" algn="l" defTabSz="609585" rtl="0" eaLnBrk="1" fontAlgn="auto" latinLnBrk="0" hangingPunct="1">
              <a:lnSpc>
                <a:spcPct val="100000"/>
              </a:lnSpc>
              <a:spcBef>
                <a:spcPts val="0"/>
              </a:spcBef>
              <a:spcAft>
                <a:spcPts val="0"/>
              </a:spcAft>
              <a:buClr>
                <a:srgbClr val="0072BC"/>
              </a:buClr>
              <a:buSzTx/>
              <a:buFont typeface="+mj-lt"/>
              <a:buAutoNum type="arabicPeriod"/>
              <a:tabLst/>
              <a:defRPr/>
            </a:pPr>
            <a:r>
              <a:rPr kumimoji="0" lang="en-US" sz="2400" b="0" i="1" u="none" strike="noStrike" kern="1200" cap="none" spc="0" normalizeH="0" baseline="0" dirty="0">
                <a:ln>
                  <a:noFill/>
                </a:ln>
                <a:solidFill>
                  <a:prstClr val="black"/>
                </a:solidFill>
                <a:effectLst/>
                <a:uLnTx/>
                <a:uFillTx/>
                <a:latin typeface="Arial"/>
                <a:ea typeface="+mn-ea"/>
                <a:cs typeface="+mn-cs"/>
              </a:rPr>
              <a:t>December 2013 (Camps AAA, BBB  and CCC)</a:t>
            </a:r>
          </a:p>
          <a:p>
            <a:pPr marL="806958" lvl="1" indent="-514350">
              <a:spcBef>
                <a:spcPts val="0"/>
              </a:spcBef>
              <a:buClr>
                <a:srgbClr val="0072BC"/>
              </a:buClr>
              <a:buFont typeface="+mj-lt"/>
              <a:buAutoNum type="arabicPeriod"/>
              <a:defRPr/>
            </a:pPr>
            <a:r>
              <a:rPr kumimoji="0" lang="en-US" sz="2400" b="0" i="1" u="none" strike="noStrike" kern="1200" cap="none" spc="0" normalizeH="0" baseline="0" dirty="0">
                <a:ln>
                  <a:noFill/>
                </a:ln>
                <a:solidFill>
                  <a:prstClr val="black"/>
                </a:solidFill>
                <a:effectLst/>
                <a:uLnTx/>
                <a:uFillTx/>
                <a:latin typeface="Arial"/>
                <a:ea typeface="+mn-ea"/>
                <a:cs typeface="+mn-cs"/>
              </a:rPr>
              <a:t>November 2017 (Camps BBB, CCC and DDD)</a:t>
            </a:r>
          </a:p>
          <a:p>
            <a:pPr marL="806958" lvl="1" indent="-514350">
              <a:spcBef>
                <a:spcPts val="0"/>
              </a:spcBef>
              <a:buClr>
                <a:srgbClr val="0072BC"/>
              </a:buClr>
              <a:buFont typeface="+mj-lt"/>
              <a:buAutoNum type="arabicPeriod"/>
              <a:defRPr/>
            </a:pPr>
            <a:r>
              <a:rPr kumimoji="0" lang="en-US" sz="2400" b="1" i="1" u="none" strike="noStrike" kern="1200" cap="none" spc="0" normalizeH="0" baseline="0" dirty="0">
                <a:ln>
                  <a:noFill/>
                </a:ln>
                <a:solidFill>
                  <a:prstClr val="black"/>
                </a:solidFill>
                <a:effectLst/>
                <a:uLnTx/>
                <a:uFillTx/>
                <a:latin typeface="Arial"/>
                <a:ea typeface="+mn-ea"/>
                <a:cs typeface="+mn-cs"/>
              </a:rPr>
              <a:t>November 2020 (Camps BBB, CCC and DDD)</a:t>
            </a:r>
          </a:p>
          <a:p>
            <a:pPr marL="0" marR="0" lvl="0" indent="0" algn="l" defTabSz="609585" rtl="0" eaLnBrk="1" fontAlgn="auto" latinLnBrk="0" hangingPunct="1">
              <a:lnSpc>
                <a:spcPct val="100000"/>
              </a:lnSpc>
              <a:spcBef>
                <a:spcPts val="0"/>
              </a:spcBef>
              <a:spcAft>
                <a:spcPts val="0"/>
              </a:spcAft>
              <a:buClr>
                <a:srgbClr val="0072BC"/>
              </a:buClr>
              <a:buSzTx/>
              <a:buFont typeface="Arial"/>
              <a:buNone/>
              <a:tabLst/>
              <a:defRPr/>
            </a:pPr>
            <a:endParaRPr kumimoji="0" lang="en-US" sz="2400" b="1" i="1" u="none" strike="noStrike" kern="1200" cap="none" spc="0" normalizeH="0" baseline="0" dirty="0">
              <a:ln>
                <a:noFill/>
              </a:ln>
              <a:solidFill>
                <a:prstClr val="black"/>
              </a:solidFill>
              <a:effectLst/>
              <a:uLnTx/>
              <a:uFillTx/>
              <a:latin typeface="Arial"/>
              <a:ea typeface="+mn-ea"/>
              <a:cs typeface="+mn-cs"/>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1" u="none" strike="noStrike" kern="1200" cap="none" spc="0" normalizeH="0" baseline="0" dirty="0">
                <a:ln>
                  <a:noFill/>
                </a:ln>
                <a:solidFill>
                  <a:prstClr val="black"/>
                </a:solidFill>
                <a:effectLst/>
                <a:uLnTx/>
                <a:uFillTx/>
                <a:latin typeface="Arial"/>
                <a:ea typeface="+mn-ea"/>
                <a:cs typeface="+mn-cs"/>
              </a:rPr>
              <a:t>Follow-</a:t>
            </a:r>
            <a:r>
              <a:rPr lang="en-US" sz="2400" i="1" dirty="0">
                <a:solidFill>
                  <a:prstClr val="black"/>
                </a:solidFill>
                <a:latin typeface="Arial"/>
              </a:rPr>
              <a:t>up nutrition surveys</a:t>
            </a: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1" u="none" strike="noStrike" kern="1200" cap="none" spc="0" normalizeH="0" baseline="0" dirty="0">
                <a:ln>
                  <a:noFill/>
                </a:ln>
                <a:solidFill>
                  <a:prstClr val="black"/>
                </a:solidFill>
                <a:effectLst/>
                <a:uLnTx/>
                <a:uFillTx/>
                <a:latin typeface="Arial"/>
                <a:ea typeface="+mn-ea"/>
                <a:cs typeface="+mn-cs"/>
              </a:rPr>
              <a:t>Food assistance has decreased</a:t>
            </a:r>
          </a:p>
          <a:p>
            <a:pPr>
              <a:lnSpc>
                <a:spcPct val="150000"/>
              </a:lnSpc>
              <a:spcBef>
                <a:spcPts val="0"/>
              </a:spcBef>
              <a:buFont typeface="Arial" panose="020B0604020202020204" pitchFamily="34" charset="0"/>
              <a:buChar char="•"/>
            </a:pPr>
            <a:endParaRPr lang="en-US" sz="2400" i="1" dirty="0"/>
          </a:p>
        </p:txBody>
      </p:sp>
    </p:spTree>
    <p:extLst>
      <p:ext uri="{BB962C8B-B14F-4D97-AF65-F5344CB8AC3E}">
        <p14:creationId xmlns:p14="http://schemas.microsoft.com/office/powerpoint/2010/main" val="27154269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53712"/>
            <a:ext cx="11672416" cy="1291135"/>
          </a:xfrm>
        </p:spPr>
        <p:txBody>
          <a:bodyPr rtlCol="0">
            <a:normAutofit fontScale="90000"/>
          </a:bodyPr>
          <a:lstStyle/>
          <a:p>
            <a:pPr>
              <a:defRPr/>
            </a:pPr>
            <a:r>
              <a:rPr lang="en-US" dirty="0"/>
              <a:t>Section IYCF4: Iron-fortified or Iron-rich Foods for the Child 6-23 months (3/4)</a:t>
            </a:r>
            <a:endParaRPr lang="fr-FR" dirty="0"/>
          </a:p>
        </p:txBody>
      </p:sp>
      <p:pic>
        <p:nvPicPr>
          <p:cNvPr id="3" name="Image 2">
            <a:extLst>
              <a:ext uri="{FF2B5EF4-FFF2-40B4-BE49-F238E27FC236}">
                <a16:creationId xmlns:a16="http://schemas.microsoft.com/office/drawing/2014/main" id="{588F05E4-0734-4CF5-9A6A-BFAE21C9560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391427" y="1703070"/>
            <a:ext cx="7409146" cy="4126230"/>
          </a:xfrm>
          <a:prstGeom prst="rect">
            <a:avLst/>
          </a:prstGeom>
        </p:spPr>
      </p:pic>
    </p:spTree>
    <p:extLst>
      <p:ext uri="{BB962C8B-B14F-4D97-AF65-F5344CB8AC3E}">
        <p14:creationId xmlns:p14="http://schemas.microsoft.com/office/powerpoint/2010/main" val="18519468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53712"/>
            <a:ext cx="11672416" cy="1291135"/>
          </a:xfrm>
        </p:spPr>
        <p:txBody>
          <a:bodyPr rtlCol="0">
            <a:normAutofit fontScale="90000"/>
          </a:bodyPr>
          <a:lstStyle/>
          <a:p>
            <a:pPr>
              <a:defRPr/>
            </a:pPr>
            <a:r>
              <a:rPr lang="en-US" dirty="0"/>
              <a:t>Section IYCF4: Iron-fortified or Iron-rich Foods for the Child 6-23 months (4/4)</a:t>
            </a:r>
            <a:endParaRPr lang="fr-FR" dirty="0"/>
          </a:p>
        </p:txBody>
      </p:sp>
      <p:pic>
        <p:nvPicPr>
          <p:cNvPr id="3" name="Image 2">
            <a:extLst>
              <a:ext uri="{FF2B5EF4-FFF2-40B4-BE49-F238E27FC236}">
                <a16:creationId xmlns:a16="http://schemas.microsoft.com/office/drawing/2014/main" id="{31A6FE4E-5D40-4849-AB47-091F631EF35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68590" y="2320290"/>
            <a:ext cx="9578480" cy="1885950"/>
          </a:xfrm>
          <a:prstGeom prst="rect">
            <a:avLst/>
          </a:prstGeom>
        </p:spPr>
      </p:pic>
    </p:spTree>
    <p:extLst>
      <p:ext uri="{BB962C8B-B14F-4D97-AF65-F5344CB8AC3E}">
        <p14:creationId xmlns:p14="http://schemas.microsoft.com/office/powerpoint/2010/main" val="36957796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066925"/>
            <a:ext cx="11594559" cy="1362075"/>
          </a:xfrm>
        </p:spPr>
        <p:txBody>
          <a:bodyPr>
            <a:normAutofit fontScale="90000"/>
          </a:bodyPr>
          <a:lstStyle/>
          <a:p>
            <a:r>
              <a:rPr lang="en-US"/>
              <a:t>Woman Questionnaire</a:t>
            </a:r>
            <a:br>
              <a:rPr lang="en-US"/>
            </a:br>
            <a:r>
              <a:rPr lang="en-US"/>
              <a:t>(15-49 years)</a:t>
            </a:r>
          </a:p>
        </p:txBody>
      </p:sp>
    </p:spTree>
    <p:extLst>
      <p:ext uri="{BB962C8B-B14F-4D97-AF65-F5344CB8AC3E}">
        <p14:creationId xmlns:p14="http://schemas.microsoft.com/office/powerpoint/2010/main" val="21407789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96254"/>
            <a:ext cx="11672416" cy="836245"/>
          </a:xfrm>
        </p:spPr>
        <p:txBody>
          <a:bodyPr rtlCol="0">
            <a:normAutofit/>
          </a:bodyPr>
          <a:lstStyle/>
          <a:p>
            <a:pPr>
              <a:defRPr/>
            </a:pPr>
            <a:r>
              <a:rPr lang="fr-FR" altLang="fr-FR" dirty="0"/>
              <a:t>Section Identification (1/2)</a:t>
            </a:r>
            <a:endParaRPr lang="fr-FR" dirty="0"/>
          </a:p>
        </p:txBody>
      </p:sp>
      <p:sp>
        <p:nvSpPr>
          <p:cNvPr id="3" name="Content Placeholder 2"/>
          <p:cNvSpPr>
            <a:spLocks noGrp="1"/>
          </p:cNvSpPr>
          <p:nvPr>
            <p:ph idx="1"/>
          </p:nvPr>
        </p:nvSpPr>
        <p:spPr>
          <a:xfrm>
            <a:off x="377191" y="1443383"/>
            <a:ext cx="9214338" cy="4302108"/>
          </a:xfrm>
        </p:spPr>
        <p:txBody>
          <a:bodyPr numCol="1" rtlCol="0">
            <a:noAutofit/>
          </a:bodyPr>
          <a:lstStyle/>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Camp name</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Section code / Number</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Zone code / Number</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Block code / Number</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Date of interview (DD/MM/YYYY)</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Cluster Number </a:t>
            </a:r>
            <a:r>
              <a:rPr lang="en-US" sz="2400" i="1" dirty="0">
                <a:sym typeface="Wingdings" panose="05000000000000000000" pitchFamily="2" charset="2"/>
              </a:rPr>
              <a:t>(E.g. 101-132; 201-234; 301-332)</a:t>
            </a: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Team Number </a:t>
            </a:r>
            <a:r>
              <a:rPr lang="en-US" sz="2400" i="1" dirty="0">
                <a:sym typeface="Wingdings" panose="05000000000000000000" pitchFamily="2" charset="2"/>
              </a:rPr>
              <a:t>(E.g. 1-6)</a:t>
            </a:r>
            <a:endParaRPr lang="en-US" sz="2400" b="1" i="1" u="sng" dirty="0">
              <a:sym typeface="Wingdings" panose="05000000000000000000" pitchFamily="2" charset="2"/>
            </a:endParaRPr>
          </a:p>
          <a:p>
            <a:pPr>
              <a:lnSpc>
                <a:spcPct val="134000"/>
              </a:lnSpc>
              <a:spcBef>
                <a:spcPts val="0"/>
              </a:spcBef>
              <a:spcAft>
                <a:spcPts val="0"/>
              </a:spcAft>
              <a:buFont typeface="Arial" panose="020B0604020202020204" pitchFamily="34" charset="0"/>
              <a:buChar char="•"/>
              <a:defRPr/>
            </a:pPr>
            <a:r>
              <a:rPr lang="en-US" sz="2400" dirty="0">
                <a:sym typeface="Wingdings" panose="05000000000000000000" pitchFamily="2" charset="2"/>
              </a:rPr>
              <a:t>HH number </a:t>
            </a:r>
            <a:r>
              <a:rPr lang="en-US" sz="2400" i="1" dirty="0">
                <a:sym typeface="Wingdings" panose="05000000000000000000" pitchFamily="2" charset="2"/>
              </a:rPr>
              <a:t>(E.g. 01-12)</a:t>
            </a:r>
          </a:p>
        </p:txBody>
      </p:sp>
      <p:sp>
        <p:nvSpPr>
          <p:cNvPr id="4" name="ZoneTexte 3">
            <a:extLst>
              <a:ext uri="{FF2B5EF4-FFF2-40B4-BE49-F238E27FC236}">
                <a16:creationId xmlns:a16="http://schemas.microsoft.com/office/drawing/2014/main" id="{CF4EC164-E37A-4C9E-8FD5-AC20767E56F9}"/>
              </a:ext>
            </a:extLst>
          </p:cNvPr>
          <p:cNvSpPr txBox="1"/>
          <p:nvPr/>
        </p:nvSpPr>
        <p:spPr>
          <a:xfrm>
            <a:off x="8534400" y="2411730"/>
            <a:ext cx="3009900" cy="1815882"/>
          </a:xfrm>
          <a:prstGeom prst="rect">
            <a:avLst/>
          </a:prstGeom>
          <a:noFill/>
          <a:ln w="38100">
            <a:solidFill>
              <a:schemeClr val="bg2"/>
            </a:solidFill>
          </a:ln>
        </p:spPr>
        <p:txBody>
          <a:bodyPr wrap="square" rtlCol="0">
            <a:spAutoFit/>
          </a:bodyPr>
          <a:lstStyle/>
          <a:p>
            <a:r>
              <a:rPr lang="en-US" sz="2800">
                <a:sym typeface="Wingdings" panose="05000000000000000000" pitchFamily="2" charset="2"/>
              </a:rPr>
              <a:t> </a:t>
            </a:r>
            <a:r>
              <a:rPr lang="en-US" sz="2800" b="1">
                <a:sym typeface="Wingdings" panose="05000000000000000000" pitchFamily="2" charset="2"/>
              </a:rPr>
              <a:t>These variables are absolutely required</a:t>
            </a:r>
            <a:endParaRPr lang="en-US" sz="2800"/>
          </a:p>
        </p:txBody>
      </p:sp>
    </p:spTree>
    <p:extLst>
      <p:ext uri="{BB962C8B-B14F-4D97-AF65-F5344CB8AC3E}">
        <p14:creationId xmlns:p14="http://schemas.microsoft.com/office/powerpoint/2010/main" val="14982788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1" y="142364"/>
            <a:ext cx="11672416" cy="836245"/>
          </a:xfrm>
        </p:spPr>
        <p:txBody>
          <a:bodyPr rtlCol="0">
            <a:normAutofit/>
          </a:bodyPr>
          <a:lstStyle/>
          <a:p>
            <a:pPr>
              <a:defRPr/>
            </a:pPr>
            <a:r>
              <a:rPr lang="fr-FR" altLang="fr-FR" dirty="0"/>
              <a:t>Section Identification (2/2)</a:t>
            </a:r>
            <a:endParaRPr lang="fr-FR" dirty="0"/>
          </a:p>
        </p:txBody>
      </p:sp>
      <p:pic>
        <p:nvPicPr>
          <p:cNvPr id="4" name="Image 3">
            <a:extLst>
              <a:ext uri="{FF2B5EF4-FFF2-40B4-BE49-F238E27FC236}">
                <a16:creationId xmlns:a16="http://schemas.microsoft.com/office/drawing/2014/main" id="{2A7CEDDB-7910-4BEE-AF48-7FE9D02ED5D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20705" y="1128155"/>
            <a:ext cx="6750590" cy="4785757"/>
          </a:xfrm>
          <a:prstGeom prst="rect">
            <a:avLst/>
          </a:prstGeom>
        </p:spPr>
      </p:pic>
    </p:spTree>
    <p:extLst>
      <p:ext uri="{BB962C8B-B14F-4D97-AF65-F5344CB8AC3E}">
        <p14:creationId xmlns:p14="http://schemas.microsoft.com/office/powerpoint/2010/main" val="7619000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18086"/>
            <a:ext cx="11672416" cy="1291135"/>
          </a:xfrm>
        </p:spPr>
        <p:txBody>
          <a:bodyPr rtlCol="0">
            <a:normAutofit fontScale="90000"/>
          </a:bodyPr>
          <a:lstStyle/>
          <a:p>
            <a:pPr>
              <a:defRPr/>
            </a:pPr>
            <a:r>
              <a:rPr lang="en-US" altLang="fr-FR"/>
              <a:t>Section WM1: Details of the woman 15-49 years</a:t>
            </a:r>
            <a:endParaRPr lang="en-US"/>
          </a:p>
        </p:txBody>
      </p:sp>
      <p:pic>
        <p:nvPicPr>
          <p:cNvPr id="4" name="Image 3">
            <a:extLst>
              <a:ext uri="{FF2B5EF4-FFF2-40B4-BE49-F238E27FC236}">
                <a16:creationId xmlns:a16="http://schemas.microsoft.com/office/drawing/2014/main" id="{E994F10B-EB8E-4E52-9A3D-E593510D82E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223030" y="1409221"/>
            <a:ext cx="7745940" cy="5133935"/>
          </a:xfrm>
          <a:prstGeom prst="rect">
            <a:avLst/>
          </a:prstGeom>
        </p:spPr>
      </p:pic>
    </p:spTree>
    <p:extLst>
      <p:ext uri="{BB962C8B-B14F-4D97-AF65-F5344CB8AC3E}">
        <p14:creationId xmlns:p14="http://schemas.microsoft.com/office/powerpoint/2010/main" val="17149828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540996"/>
            <a:ext cx="11672416" cy="1291135"/>
          </a:xfrm>
        </p:spPr>
        <p:txBody>
          <a:bodyPr rtlCol="0">
            <a:normAutofit fontScale="90000"/>
          </a:bodyPr>
          <a:lstStyle/>
          <a:p>
            <a:pPr>
              <a:defRPr/>
            </a:pPr>
            <a:r>
              <a:rPr lang="fr-FR" altLang="fr-FR" dirty="0"/>
              <a:t>Section WM2: </a:t>
            </a:r>
            <a:r>
              <a:rPr lang="en-US" altLang="fr-FR" dirty="0"/>
              <a:t>Anthropometry, Physiological and Anaemia Status of the Woman 15-49 years (1/3)</a:t>
            </a:r>
            <a:endParaRPr lang="fr-FR" dirty="0"/>
          </a:p>
        </p:txBody>
      </p:sp>
      <p:pic>
        <p:nvPicPr>
          <p:cNvPr id="5" name="Image 4">
            <a:extLst>
              <a:ext uri="{FF2B5EF4-FFF2-40B4-BE49-F238E27FC236}">
                <a16:creationId xmlns:a16="http://schemas.microsoft.com/office/drawing/2014/main" id="{8861B2ED-CDE1-4AD7-9EA3-AC3CC0BD6AF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224297" y="2194560"/>
            <a:ext cx="9743406" cy="3536216"/>
          </a:xfrm>
          <a:prstGeom prst="rect">
            <a:avLst/>
          </a:prstGeom>
        </p:spPr>
      </p:pic>
    </p:spTree>
    <p:extLst>
      <p:ext uri="{BB962C8B-B14F-4D97-AF65-F5344CB8AC3E}">
        <p14:creationId xmlns:p14="http://schemas.microsoft.com/office/powerpoint/2010/main" val="42014676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586716"/>
            <a:ext cx="11672416" cy="1291135"/>
          </a:xfrm>
        </p:spPr>
        <p:txBody>
          <a:bodyPr rtlCol="0">
            <a:normAutofit fontScale="90000"/>
          </a:bodyPr>
          <a:lstStyle/>
          <a:p>
            <a:pPr>
              <a:defRPr/>
            </a:pPr>
            <a:r>
              <a:rPr lang="fr-FR" altLang="fr-FR" dirty="0"/>
              <a:t>Section WM2: </a:t>
            </a:r>
            <a:r>
              <a:rPr lang="en-US" altLang="fr-FR" dirty="0"/>
              <a:t>Anthropometry, Physiological and Anaemia Status of the Woman 15-49 years (2/3)</a:t>
            </a:r>
            <a:endParaRPr lang="fr-FR" dirty="0"/>
          </a:p>
        </p:txBody>
      </p:sp>
      <p:pic>
        <p:nvPicPr>
          <p:cNvPr id="3" name="Image 2">
            <a:extLst>
              <a:ext uri="{FF2B5EF4-FFF2-40B4-BE49-F238E27FC236}">
                <a16:creationId xmlns:a16="http://schemas.microsoft.com/office/drawing/2014/main" id="{A3DF9948-1569-487A-807B-3E2C49A9714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80210" y="2091690"/>
            <a:ext cx="8890635" cy="3554729"/>
          </a:xfrm>
          <a:prstGeom prst="rect">
            <a:avLst/>
          </a:prstGeom>
        </p:spPr>
      </p:pic>
    </p:spTree>
    <p:extLst>
      <p:ext uri="{BB962C8B-B14F-4D97-AF65-F5344CB8AC3E}">
        <p14:creationId xmlns:p14="http://schemas.microsoft.com/office/powerpoint/2010/main" val="12251458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92" y="118086"/>
            <a:ext cx="11672416" cy="1291135"/>
          </a:xfrm>
        </p:spPr>
        <p:txBody>
          <a:bodyPr rtlCol="0">
            <a:normAutofit fontScale="90000"/>
          </a:bodyPr>
          <a:lstStyle/>
          <a:p>
            <a:pPr>
              <a:defRPr/>
            </a:pPr>
            <a:r>
              <a:rPr lang="fr-FR" altLang="fr-FR" dirty="0"/>
              <a:t>Section WM2: Anthropométrie, Anémie et Statut Physiologique Femme 15-49 ans (3/3)</a:t>
            </a:r>
            <a:endParaRPr lang="fr-FR" dirty="0"/>
          </a:p>
        </p:txBody>
      </p:sp>
      <p:pic>
        <p:nvPicPr>
          <p:cNvPr id="4" name="Image 3">
            <a:extLst>
              <a:ext uri="{FF2B5EF4-FFF2-40B4-BE49-F238E27FC236}">
                <a16:creationId xmlns:a16="http://schemas.microsoft.com/office/drawing/2014/main" id="{069EB999-2279-4743-9206-EA61B675616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201279" y="1725930"/>
            <a:ext cx="7789441" cy="4823460"/>
          </a:xfrm>
          <a:prstGeom prst="rect">
            <a:avLst/>
          </a:prstGeom>
        </p:spPr>
      </p:pic>
    </p:spTree>
    <p:extLst>
      <p:ext uri="{BB962C8B-B14F-4D97-AF65-F5344CB8AC3E}">
        <p14:creationId xmlns:p14="http://schemas.microsoft.com/office/powerpoint/2010/main" val="7600778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231" y="240783"/>
            <a:ext cx="11672416" cy="810778"/>
          </a:xfrm>
        </p:spPr>
        <p:txBody>
          <a:bodyPr rtlCol="0">
            <a:normAutofit fontScale="90000"/>
          </a:bodyPr>
          <a:lstStyle/>
          <a:p>
            <a:pPr>
              <a:defRPr/>
            </a:pPr>
            <a:r>
              <a:rPr lang="en-US" altLang="fr-FR" dirty="0"/>
              <a:t>Participants and Measures Control Sheet</a:t>
            </a:r>
            <a:endParaRPr lang="en-US" dirty="0"/>
          </a:p>
        </p:txBody>
      </p:sp>
      <p:pic>
        <p:nvPicPr>
          <p:cNvPr id="4" name="Image 3">
            <a:extLst>
              <a:ext uri="{FF2B5EF4-FFF2-40B4-BE49-F238E27FC236}">
                <a16:creationId xmlns:a16="http://schemas.microsoft.com/office/drawing/2014/main" id="{8FB69411-562C-4546-BB93-832EF49D9EC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94819" y="1339166"/>
            <a:ext cx="11002361" cy="4179668"/>
          </a:xfrm>
          <a:prstGeom prst="rect">
            <a:avLst/>
          </a:prstGeom>
        </p:spPr>
      </p:pic>
    </p:spTree>
    <p:extLst>
      <p:ext uri="{BB962C8B-B14F-4D97-AF65-F5344CB8AC3E}">
        <p14:creationId xmlns:p14="http://schemas.microsoft.com/office/powerpoint/2010/main" val="3783472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en-US" dirty="0"/>
              <a:t>Survey Objectives (1/5)</a:t>
            </a:r>
          </a:p>
        </p:txBody>
      </p:sp>
      <p:sp>
        <p:nvSpPr>
          <p:cNvPr id="3" name="Espace réservé du contenu 2"/>
          <p:cNvSpPr>
            <a:spLocks noGrp="1"/>
          </p:cNvSpPr>
          <p:nvPr>
            <p:ph idx="1"/>
          </p:nvPr>
        </p:nvSpPr>
        <p:spPr>
          <a:xfrm>
            <a:off x="384779" y="1179652"/>
            <a:ext cx="11422441" cy="5189517"/>
          </a:xfrm>
        </p:spPr>
        <p:txBody>
          <a:bodyPr>
            <a:normAutofit lnSpcReduction="10000"/>
          </a:bodyPr>
          <a:lstStyle/>
          <a:p>
            <a:pPr>
              <a:lnSpc>
                <a:spcPct val="120000"/>
              </a:lnSpc>
              <a:spcBef>
                <a:spcPts val="0"/>
              </a:spcBef>
              <a:buFont typeface="Calibri" panose="020F0502020204030204" pitchFamily="34" charset="0"/>
              <a:buChar char="•"/>
              <a:defRPr/>
            </a:pPr>
            <a:r>
              <a:rPr lang="en-US" sz="2400" dirty="0">
                <a:solidFill>
                  <a:schemeClr val="tx1"/>
                </a:solidFill>
              </a:rPr>
              <a:t>Determine the </a:t>
            </a:r>
            <a:r>
              <a:rPr lang="en-US" sz="2400" b="1" dirty="0">
                <a:solidFill>
                  <a:schemeClr val="tx1"/>
                </a:solidFill>
              </a:rPr>
              <a:t>demographic profile </a:t>
            </a:r>
            <a:r>
              <a:rPr lang="en-US" sz="2400" dirty="0">
                <a:solidFill>
                  <a:schemeClr val="tx1"/>
                </a:solidFill>
              </a:rPr>
              <a:t>of the population and the </a:t>
            </a:r>
            <a:r>
              <a:rPr lang="en-US" sz="2400" b="1" dirty="0">
                <a:solidFill>
                  <a:schemeClr val="tx1"/>
                </a:solidFill>
              </a:rPr>
              <a:t>age dependency ratio</a:t>
            </a:r>
          </a:p>
          <a:p>
            <a:pPr>
              <a:lnSpc>
                <a:spcPct val="120000"/>
              </a:lnSpc>
              <a:spcBef>
                <a:spcPts val="0"/>
              </a:spcBef>
              <a:buFont typeface="Calibri" panose="020F0502020204030204" pitchFamily="34" charset="0"/>
              <a:buChar char="•"/>
              <a:defRPr/>
            </a:pPr>
            <a:endParaRPr lang="en-US" sz="2400" b="1"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Measure the </a:t>
            </a:r>
            <a:r>
              <a:rPr lang="en-US" sz="2400" b="1" dirty="0">
                <a:solidFill>
                  <a:schemeClr val="tx1"/>
                </a:solidFill>
              </a:rPr>
              <a:t>prevalence of chronic malnutrition, acute malnutrition, underweight and overweight </a:t>
            </a:r>
            <a:r>
              <a:rPr lang="en-US" sz="2400" dirty="0">
                <a:solidFill>
                  <a:schemeClr val="tx1"/>
                </a:solidFill>
              </a:rPr>
              <a:t>(6-59 months)</a:t>
            </a:r>
          </a:p>
          <a:p>
            <a:pPr>
              <a:lnSpc>
                <a:spcPct val="120000"/>
              </a:lnSpc>
              <a:spcBef>
                <a:spcPts val="0"/>
              </a:spcBef>
              <a:buFont typeface="Calibri" panose="020F0502020204030204" pitchFamily="34" charset="0"/>
              <a:buChar char="•"/>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Determine the coverage of </a:t>
            </a:r>
            <a:r>
              <a:rPr lang="en-US" sz="2400" b="1" dirty="0">
                <a:solidFill>
                  <a:schemeClr val="tx1"/>
                </a:solidFill>
              </a:rPr>
              <a:t>measles vaccination </a:t>
            </a:r>
            <a:r>
              <a:rPr lang="en-US" sz="2400" dirty="0">
                <a:solidFill>
                  <a:schemeClr val="tx1"/>
                </a:solidFill>
              </a:rPr>
              <a:t>(9-59 months)</a:t>
            </a:r>
          </a:p>
          <a:p>
            <a:pPr>
              <a:lnSpc>
                <a:spcPct val="120000"/>
              </a:lnSpc>
              <a:spcBef>
                <a:spcPts val="0"/>
              </a:spcBef>
              <a:buFont typeface="Calibri" panose="020F0502020204030204" pitchFamily="34" charset="0"/>
              <a:buChar char="•"/>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Determine the coverage of </a:t>
            </a:r>
            <a:r>
              <a:rPr lang="en-US" sz="2400" b="1" dirty="0">
                <a:solidFill>
                  <a:schemeClr val="tx1"/>
                </a:solidFill>
              </a:rPr>
              <a:t>vitamin A supplementation </a:t>
            </a:r>
            <a:r>
              <a:rPr lang="en-US" sz="2400" dirty="0">
                <a:solidFill>
                  <a:schemeClr val="tx1"/>
                </a:solidFill>
              </a:rPr>
              <a:t>(6-59 months)</a:t>
            </a:r>
          </a:p>
          <a:p>
            <a:pPr marL="0" indent="0">
              <a:lnSpc>
                <a:spcPct val="120000"/>
              </a:lnSpc>
              <a:spcBef>
                <a:spcPts val="0"/>
              </a:spcBef>
              <a:buNone/>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Determine the </a:t>
            </a:r>
            <a:r>
              <a:rPr lang="en-US" sz="2400" b="1" dirty="0">
                <a:solidFill>
                  <a:schemeClr val="tx1"/>
                </a:solidFill>
              </a:rPr>
              <a:t>two-week period prevalence of diarrhoea </a:t>
            </a:r>
            <a:r>
              <a:rPr lang="en-US" sz="2400" dirty="0">
                <a:solidFill>
                  <a:schemeClr val="tx1"/>
                </a:solidFill>
              </a:rPr>
              <a:t>(6-59 months) and </a:t>
            </a:r>
            <a:r>
              <a:rPr lang="en-US" sz="2400" b="1" dirty="0">
                <a:solidFill>
                  <a:schemeClr val="tx1"/>
                </a:solidFill>
              </a:rPr>
              <a:t>use of ORS and/or zinc </a:t>
            </a:r>
            <a:r>
              <a:rPr lang="en-US" sz="2400" dirty="0">
                <a:solidFill>
                  <a:schemeClr val="tx1"/>
                </a:solidFill>
              </a:rPr>
              <a:t>during diarrhoea episodes</a:t>
            </a:r>
          </a:p>
        </p:txBody>
      </p:sp>
    </p:spTree>
    <p:extLst>
      <p:ext uri="{BB962C8B-B14F-4D97-AF65-F5344CB8AC3E}">
        <p14:creationId xmlns:p14="http://schemas.microsoft.com/office/powerpoint/2010/main" val="61972383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en-US" dirty="0"/>
              <a:t>Malnutrition AND REFERRAL form</a:t>
            </a:r>
          </a:p>
        </p:txBody>
      </p:sp>
    </p:spTree>
    <p:extLst>
      <p:ext uri="{BB962C8B-B14F-4D97-AF65-F5344CB8AC3E}">
        <p14:creationId xmlns:p14="http://schemas.microsoft.com/office/powerpoint/2010/main" val="8043258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18087"/>
            <a:ext cx="11672416" cy="824716"/>
          </a:xfrm>
        </p:spPr>
        <p:txBody>
          <a:bodyPr rtlCol="0">
            <a:normAutofit/>
          </a:bodyPr>
          <a:lstStyle/>
          <a:p>
            <a:pPr>
              <a:defRPr/>
            </a:pPr>
            <a:r>
              <a:rPr lang="en-US"/>
              <a:t>Anthropometric measurements</a:t>
            </a:r>
          </a:p>
        </p:txBody>
      </p:sp>
      <p:sp>
        <p:nvSpPr>
          <p:cNvPr id="3" name="Content Placeholder 2"/>
          <p:cNvSpPr>
            <a:spLocks noGrp="1"/>
          </p:cNvSpPr>
          <p:nvPr>
            <p:ph idx="1"/>
          </p:nvPr>
        </p:nvSpPr>
        <p:spPr>
          <a:xfrm>
            <a:off x="259792" y="1302673"/>
            <a:ext cx="11672416" cy="4252653"/>
          </a:xfrm>
        </p:spPr>
        <p:txBody>
          <a:bodyPr rtlCol="0">
            <a:normAutofit fontScale="92500" lnSpcReduction="10000"/>
          </a:bodyPr>
          <a:lstStyle/>
          <a:p>
            <a:pPr>
              <a:lnSpc>
                <a:spcPct val="100000"/>
              </a:lnSpc>
              <a:spcBef>
                <a:spcPts val="0"/>
              </a:spcBef>
              <a:spcAft>
                <a:spcPts val="0"/>
              </a:spcAft>
              <a:buFont typeface="Arial" panose="020B0604020202020204" pitchFamily="34" charset="0"/>
              <a:buChar char="•"/>
              <a:defRPr/>
            </a:pPr>
            <a:r>
              <a:rPr lang="en-US" sz="2800" dirty="0">
                <a:solidFill>
                  <a:schemeClr val="tx1"/>
                </a:solidFill>
              </a:rPr>
              <a:t> To determine the nutritional status of a child, the </a:t>
            </a:r>
            <a:r>
              <a:rPr lang="en-US" sz="2800" b="1" dirty="0"/>
              <a:t>following 6</a:t>
            </a:r>
            <a:r>
              <a:rPr lang="en-US" sz="2800" b="1" dirty="0">
                <a:solidFill>
                  <a:schemeClr val="tx1"/>
                </a:solidFill>
              </a:rPr>
              <a:t> variables will be measured/collected</a:t>
            </a:r>
            <a:r>
              <a:rPr lang="en-US" sz="2800" b="1" dirty="0"/>
              <a:t>:</a:t>
            </a:r>
          </a:p>
          <a:p>
            <a:pPr marL="1172718" lvl="3" indent="-514350">
              <a:lnSpc>
                <a:spcPct val="150000"/>
              </a:lnSpc>
              <a:spcBef>
                <a:spcPts val="0"/>
              </a:spcBef>
              <a:spcAft>
                <a:spcPts val="0"/>
              </a:spcAft>
              <a:buFont typeface="+mj-lt"/>
              <a:buAutoNum type="arabicPeriod"/>
              <a:defRPr/>
            </a:pPr>
            <a:r>
              <a:rPr lang="en-US" sz="2800" dirty="0">
                <a:solidFill>
                  <a:schemeClr val="tx1"/>
                </a:solidFill>
              </a:rPr>
              <a:t>Age</a:t>
            </a:r>
          </a:p>
          <a:p>
            <a:pPr marL="1172718" lvl="3" indent="-514350">
              <a:lnSpc>
                <a:spcPct val="150000"/>
              </a:lnSpc>
              <a:spcBef>
                <a:spcPts val="0"/>
              </a:spcBef>
              <a:spcAft>
                <a:spcPts val="0"/>
              </a:spcAft>
              <a:buFont typeface="+mj-lt"/>
              <a:buAutoNum type="arabicPeriod"/>
              <a:defRPr/>
            </a:pPr>
            <a:r>
              <a:rPr lang="en-US" sz="2800" dirty="0">
                <a:solidFill>
                  <a:schemeClr val="tx1"/>
                </a:solidFill>
              </a:rPr>
              <a:t>Sex</a:t>
            </a:r>
          </a:p>
          <a:p>
            <a:pPr marL="1172718" lvl="3" indent="-514350">
              <a:lnSpc>
                <a:spcPct val="150000"/>
              </a:lnSpc>
              <a:spcBef>
                <a:spcPts val="0"/>
              </a:spcBef>
              <a:spcAft>
                <a:spcPts val="0"/>
              </a:spcAft>
              <a:buFont typeface="+mj-lt"/>
              <a:buAutoNum type="arabicPeriod"/>
              <a:defRPr/>
            </a:pPr>
            <a:r>
              <a:rPr lang="en-US" sz="2800" dirty="0">
                <a:solidFill>
                  <a:schemeClr val="tx1"/>
                </a:solidFill>
              </a:rPr>
              <a:t>Weight</a:t>
            </a:r>
          </a:p>
          <a:p>
            <a:pPr marL="1172718" lvl="3" indent="-514350">
              <a:lnSpc>
                <a:spcPct val="150000"/>
              </a:lnSpc>
              <a:spcBef>
                <a:spcPts val="0"/>
              </a:spcBef>
              <a:spcAft>
                <a:spcPts val="0"/>
              </a:spcAft>
              <a:buFont typeface="+mj-lt"/>
              <a:buAutoNum type="arabicPeriod"/>
              <a:defRPr/>
            </a:pPr>
            <a:r>
              <a:rPr lang="en-US" sz="2800" dirty="0">
                <a:solidFill>
                  <a:schemeClr val="tx1"/>
                </a:solidFill>
              </a:rPr>
              <a:t>Height/Length</a:t>
            </a:r>
          </a:p>
          <a:p>
            <a:pPr marL="1172718" lvl="3" indent="-514350">
              <a:lnSpc>
                <a:spcPct val="150000"/>
              </a:lnSpc>
              <a:spcBef>
                <a:spcPts val="0"/>
              </a:spcBef>
              <a:spcAft>
                <a:spcPts val="0"/>
              </a:spcAft>
              <a:buFont typeface="+mj-lt"/>
              <a:buAutoNum type="arabicPeriod"/>
              <a:defRPr/>
            </a:pPr>
            <a:r>
              <a:rPr lang="en-US" sz="2800" dirty="0">
                <a:solidFill>
                  <a:schemeClr val="tx1"/>
                </a:solidFill>
              </a:rPr>
              <a:t>Bilateral Edema</a:t>
            </a:r>
          </a:p>
          <a:p>
            <a:pPr marL="1172718" lvl="3" indent="-514350">
              <a:lnSpc>
                <a:spcPct val="150000"/>
              </a:lnSpc>
              <a:spcBef>
                <a:spcPts val="0"/>
              </a:spcBef>
              <a:spcAft>
                <a:spcPts val="0"/>
              </a:spcAft>
              <a:buFont typeface="+mj-lt"/>
              <a:buAutoNum type="arabicPeriod"/>
              <a:defRPr/>
            </a:pPr>
            <a:r>
              <a:rPr lang="en-US" sz="2800" dirty="0">
                <a:solidFill>
                  <a:schemeClr val="tx1"/>
                </a:solidFill>
              </a:rPr>
              <a:t>MUAC</a:t>
            </a:r>
          </a:p>
        </p:txBody>
      </p:sp>
    </p:spTree>
    <p:extLst>
      <p:ext uri="{BB962C8B-B14F-4D97-AF65-F5344CB8AC3E}">
        <p14:creationId xmlns:p14="http://schemas.microsoft.com/office/powerpoint/2010/main" val="11508610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18087"/>
            <a:ext cx="11672416" cy="824716"/>
          </a:xfrm>
        </p:spPr>
        <p:txBody>
          <a:bodyPr rtlCol="0">
            <a:normAutofit/>
          </a:bodyPr>
          <a:lstStyle/>
          <a:p>
            <a:pPr>
              <a:defRPr/>
            </a:pPr>
            <a:r>
              <a:rPr lang="en-US" dirty="0"/>
              <a:t>Anthropometric Indices </a:t>
            </a:r>
          </a:p>
        </p:txBody>
      </p:sp>
      <p:graphicFrame>
        <p:nvGraphicFramePr>
          <p:cNvPr id="6" name="Tableau 6">
            <a:extLst>
              <a:ext uri="{FF2B5EF4-FFF2-40B4-BE49-F238E27FC236}">
                <a16:creationId xmlns:a16="http://schemas.microsoft.com/office/drawing/2014/main" id="{60B4229D-A09A-4C45-B59F-3B9E31BA82CD}"/>
              </a:ext>
            </a:extLst>
          </p:cNvPr>
          <p:cNvGraphicFramePr>
            <a:graphicFrameLocks noGrp="1"/>
          </p:cNvGraphicFramePr>
          <p:nvPr>
            <p:ph idx="1"/>
            <p:extLst>
              <p:ext uri="{D42A27DB-BD31-4B8C-83A1-F6EECF244321}">
                <p14:modId xmlns:p14="http://schemas.microsoft.com/office/powerpoint/2010/main" val="3243816348"/>
              </p:ext>
            </p:extLst>
          </p:nvPr>
        </p:nvGraphicFramePr>
        <p:xfrm>
          <a:off x="260350" y="1413000"/>
          <a:ext cx="11671299" cy="4032000"/>
        </p:xfrm>
        <a:graphic>
          <a:graphicData uri="http://schemas.openxmlformats.org/drawingml/2006/table">
            <a:tbl>
              <a:tblPr firstRow="1" bandRow="1">
                <a:tableStyleId>{5C22544A-7EE6-4342-B048-85BDC9FD1C3A}</a:tableStyleId>
              </a:tblPr>
              <a:tblGrid>
                <a:gridCol w="1335644">
                  <a:extLst>
                    <a:ext uri="{9D8B030D-6E8A-4147-A177-3AD203B41FA5}">
                      <a16:colId xmlns:a16="http://schemas.microsoft.com/office/drawing/2014/main" val="4093872141"/>
                    </a:ext>
                  </a:extLst>
                </a:gridCol>
                <a:gridCol w="6445222">
                  <a:extLst>
                    <a:ext uri="{9D8B030D-6E8A-4147-A177-3AD203B41FA5}">
                      <a16:colId xmlns:a16="http://schemas.microsoft.com/office/drawing/2014/main" val="468088456"/>
                    </a:ext>
                  </a:extLst>
                </a:gridCol>
                <a:gridCol w="3890433">
                  <a:extLst>
                    <a:ext uri="{9D8B030D-6E8A-4147-A177-3AD203B41FA5}">
                      <a16:colId xmlns:a16="http://schemas.microsoft.com/office/drawing/2014/main" val="2361226173"/>
                    </a:ext>
                  </a:extLst>
                </a:gridCol>
              </a:tblGrid>
              <a:tr h="1008000">
                <a:tc>
                  <a:txBody>
                    <a:bodyPr/>
                    <a:lstStyle/>
                    <a:p>
                      <a:pPr marL="0" marR="0" lvl="0" indent="0" algn="l" defTabSz="914400" rtl="0" eaLnBrk="0" fontAlgn="base" latinLnBrk="0" hangingPunct="0">
                        <a:lnSpc>
                          <a:spcPct val="100000"/>
                        </a:lnSpc>
                        <a:spcBef>
                          <a:spcPts val="0"/>
                        </a:spcBef>
                        <a:spcAft>
                          <a:spcPct val="0"/>
                        </a:spcAft>
                        <a:buClr>
                          <a:srgbClr val="99CC00"/>
                        </a:buClr>
                        <a:buSzTx/>
                        <a:buFont typeface="Wingdings" pitchFamily="-108" charset="2"/>
                        <a:buNone/>
                        <a:tabLst/>
                      </a:pPr>
                      <a:endParaRPr kumimoji="0" lang="en-US" sz="2500" b="1" i="0" u="none" strike="noStrike" cap="none" normalizeH="0" baseline="0" noProof="0">
                        <a:ln>
                          <a:noFill/>
                        </a:ln>
                        <a:solidFill>
                          <a:srgbClr val="000099"/>
                        </a:solidFill>
                        <a:effectLst/>
                        <a:latin typeface="Segoe UI" panose="020B0502040204020203" pitchFamily="34" charset="0"/>
                        <a:ea typeface="ＭＳ Ｐゴシック" pitchFamily="-108" charset="-128"/>
                        <a:cs typeface="Arial" charset="0"/>
                      </a:endParaRPr>
                    </a:p>
                  </a:txBody>
                  <a:tcPr marL="90004" marR="90004" marT="35520" marB="35520"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en-US" sz="2500" u="none" strike="noStrike" cap="none" normalizeH="0" baseline="0" noProof="0">
                          <a:ln>
                            <a:noFill/>
                          </a:ln>
                          <a:effectLst/>
                          <a:latin typeface="Segoe UI" panose="020B0502040204020203" pitchFamily="34" charset="0"/>
                        </a:rPr>
                        <a:t>Types de malnutrition</a:t>
                      </a:r>
                      <a:endParaRPr kumimoji="0" lang="en-US" sz="2500" b="1" i="0" u="none" strike="noStrike" cap="none" normalizeH="0" baseline="0" noProof="0">
                        <a:ln>
                          <a:noFill/>
                        </a:ln>
                        <a:solidFill>
                          <a:srgbClr val="000099"/>
                        </a:solidFill>
                        <a:effectLst/>
                        <a:latin typeface="Segoe UI" panose="020B0502040204020203" pitchFamily="34" charset="0"/>
                        <a:ea typeface="ＭＳ Ｐゴシック" pitchFamily="-108" charset="-128"/>
                        <a:cs typeface="Arial"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en-US" sz="2500" u="none" strike="noStrike" cap="none" normalizeH="0" baseline="0" noProof="0">
                          <a:ln>
                            <a:noFill/>
                          </a:ln>
                          <a:effectLst/>
                          <a:latin typeface="Segoe UI" panose="020B0502040204020203" pitchFamily="34" charset="0"/>
                        </a:rPr>
                        <a:t>Indices</a:t>
                      </a:r>
                    </a:p>
                  </a:txBody>
                  <a:tcPr marL="90004" marR="90004" marT="35520" marB="35520" anchor="ctr" horzOverflow="overflow"/>
                </a:tc>
                <a:extLst>
                  <a:ext uri="{0D108BD9-81ED-4DB2-BD59-A6C34878D82A}">
                    <a16:rowId xmlns:a16="http://schemas.microsoft.com/office/drawing/2014/main" val="2801893626"/>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0" i="0" u="none" strike="noStrike" cap="none" normalizeH="0" baseline="0" noProof="0">
                          <a:ln>
                            <a:noFill/>
                          </a:ln>
                          <a:solidFill>
                            <a:schemeClr val="tx1"/>
                          </a:solidFill>
                          <a:effectLst/>
                          <a:latin typeface="Segoe UI" panose="020B0502040204020203" pitchFamily="34" charset="0"/>
                          <a:ea typeface="ＭＳ Ｐゴシック" pitchFamily="-108" charset="-128"/>
                          <a:cs typeface="Times New Roman" pitchFamily="-108" charset="0"/>
                        </a:rPr>
                        <a:t>1</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1" u="none" strike="noStrike" cap="none" normalizeH="0" baseline="0" noProof="0" dirty="0">
                          <a:ln>
                            <a:noFill/>
                          </a:ln>
                          <a:effectLst/>
                          <a:latin typeface="Segoe UI" panose="020B0502040204020203" pitchFamily="34" charset="0"/>
                        </a:rPr>
                        <a:t>Acute malnutrition</a:t>
                      </a:r>
                    </a:p>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rPr>
                        <a:t>(Wasting)</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1" u="none" strike="noStrike" cap="none" normalizeH="0" baseline="0" noProof="0" dirty="0">
                          <a:ln>
                            <a:noFill/>
                          </a:ln>
                          <a:effectLst/>
                          <a:latin typeface="Segoe UI" panose="020B0502040204020203" pitchFamily="34" charset="0"/>
                        </a:rPr>
                        <a:t>Weight/Height</a:t>
                      </a: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dirty="0">
                          <a:ln>
                            <a:noFill/>
                          </a:ln>
                          <a:effectLst/>
                          <a:latin typeface="Segoe UI" panose="020B0502040204020203" pitchFamily="34" charset="0"/>
                        </a:rPr>
                        <a:t>(z-score)</a:t>
                      </a:r>
                    </a:p>
                  </a:txBody>
                  <a:tcPr marL="90004" marR="90004" marT="35520" marB="35520" anchor="ctr" horzOverflow="overflow"/>
                </a:tc>
                <a:extLst>
                  <a:ext uri="{0D108BD9-81ED-4DB2-BD59-A6C34878D82A}">
                    <a16:rowId xmlns:a16="http://schemas.microsoft.com/office/drawing/2014/main" val="3149929827"/>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0" i="0" u="none" strike="noStrike" cap="none" normalizeH="0" baseline="0" noProof="0">
                          <a:ln>
                            <a:noFill/>
                          </a:ln>
                          <a:solidFill>
                            <a:schemeClr val="tx1"/>
                          </a:solidFill>
                          <a:effectLst/>
                          <a:latin typeface="Segoe UI" panose="020B0502040204020203" pitchFamily="34" charset="0"/>
                          <a:ea typeface="ＭＳ Ｐゴシック" pitchFamily="-108" charset="-128"/>
                          <a:cs typeface="Times New Roman" pitchFamily="-108" charset="0"/>
                        </a:rPr>
                        <a:t>2</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1" u="none" strike="noStrike" cap="none" normalizeH="0" baseline="0" noProof="0" dirty="0">
                          <a:ln>
                            <a:noFill/>
                          </a:ln>
                          <a:effectLst/>
                          <a:latin typeface="Segoe UI" panose="020B0502040204020203" pitchFamily="34" charset="0"/>
                        </a:rPr>
                        <a:t>Chronic malnutrition</a:t>
                      </a:r>
                    </a:p>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0" u="none" strike="noStrike" cap="none" normalizeH="0" baseline="0" noProof="0" dirty="0">
                          <a:ln>
                            <a:noFill/>
                          </a:ln>
                          <a:effectLst/>
                          <a:latin typeface="Segoe UI" panose="020B0502040204020203" pitchFamily="34" charset="0"/>
                        </a:rPr>
                        <a:t>(Stunting)</a:t>
                      </a:r>
                      <a:endParaRPr kumimoji="0" lang="en-US"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1" u="none" strike="noStrike" cap="none" normalizeH="0" baseline="0" noProof="0" dirty="0">
                          <a:ln>
                            <a:noFill/>
                          </a:ln>
                          <a:effectLst/>
                          <a:latin typeface="Segoe UI" panose="020B0502040204020203" pitchFamily="34" charset="0"/>
                        </a:rPr>
                        <a:t>Height/Age</a:t>
                      </a: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dirty="0">
                          <a:ln>
                            <a:noFill/>
                          </a:ln>
                          <a:effectLst/>
                          <a:latin typeface="Segoe UI" panose="020B0502040204020203" pitchFamily="34" charset="0"/>
                        </a:rPr>
                        <a:t>(z-score)</a:t>
                      </a:r>
                    </a:p>
                  </a:txBody>
                  <a:tcPr marL="90004" marR="90004" marT="35520" marB="35520" anchor="ctr" horzOverflow="overflow"/>
                </a:tc>
                <a:extLst>
                  <a:ext uri="{0D108BD9-81ED-4DB2-BD59-A6C34878D82A}">
                    <a16:rowId xmlns:a16="http://schemas.microsoft.com/office/drawing/2014/main" val="387166455"/>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0" i="0" u="none" strike="noStrike" cap="none" normalizeH="0" baseline="0" noProof="0">
                          <a:ln>
                            <a:noFill/>
                          </a:ln>
                          <a:solidFill>
                            <a:schemeClr val="tx1"/>
                          </a:solidFill>
                          <a:effectLst/>
                          <a:latin typeface="Segoe UI" panose="020B0502040204020203" pitchFamily="34" charset="0"/>
                          <a:ea typeface="ＭＳ Ｐゴシック" pitchFamily="-108" charset="-128"/>
                          <a:cs typeface="Times New Roman" pitchFamily="-108" charset="0"/>
                        </a:rPr>
                        <a:t>3</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1" u="none" strike="noStrike" cap="none" normalizeH="0" baseline="0" noProof="0" dirty="0">
                          <a:ln>
                            <a:noFill/>
                          </a:ln>
                          <a:effectLst/>
                          <a:latin typeface="Segoe UI" panose="020B0502040204020203" pitchFamily="34" charset="0"/>
                        </a:rPr>
                        <a:t>Underweight</a:t>
                      </a:r>
                    </a:p>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0" u="none" strike="noStrike" cap="none" normalizeH="0" baseline="0" noProof="0" dirty="0">
                          <a:ln>
                            <a:noFill/>
                          </a:ln>
                          <a:effectLst/>
                          <a:latin typeface="Segoe UI" panose="020B0502040204020203" pitchFamily="34" charset="0"/>
                        </a:rPr>
                        <a:t>(Acute and/or chronic malnutrition)</a:t>
                      </a:r>
                      <a:endParaRPr kumimoji="0" lang="en-US" sz="2400" b="0"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1" u="none" strike="noStrike" cap="none" normalizeH="0" baseline="0" noProof="0" dirty="0">
                          <a:ln>
                            <a:noFill/>
                          </a:ln>
                          <a:effectLst/>
                          <a:latin typeface="Segoe UI" panose="020B0502040204020203" pitchFamily="34" charset="0"/>
                        </a:rPr>
                        <a:t>Weight/Age</a:t>
                      </a:r>
                      <a:endParaRPr kumimoji="0" lang="en-US" sz="2400" b="0" u="none" strike="noStrike" cap="none" normalizeH="0" baseline="0" noProof="0" dirty="0">
                        <a:ln>
                          <a:noFill/>
                        </a:ln>
                        <a:effectLst/>
                        <a:latin typeface="Segoe UI" panose="020B0502040204020203" pitchFamily="34" charset="0"/>
                      </a:endParaRP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dirty="0">
                          <a:ln>
                            <a:noFill/>
                          </a:ln>
                          <a:effectLst/>
                          <a:latin typeface="Segoe UI" panose="020B0502040204020203" pitchFamily="34" charset="0"/>
                        </a:rPr>
                        <a:t>(z-score)</a:t>
                      </a:r>
                      <a:endParaRPr kumimoji="0" lang="en-US" sz="2400" u="none" strike="noStrike" cap="none" normalizeH="0" baseline="0" noProof="0" dirty="0">
                        <a:ln>
                          <a:noFill/>
                        </a:ln>
                        <a:effectLst/>
                        <a:latin typeface="Segoe UI" panose="020B0502040204020203" pitchFamily="34" charset="0"/>
                      </a:endParaRPr>
                    </a:p>
                  </a:txBody>
                  <a:tcPr marL="90004" marR="90004" marT="35520" marB="35520" anchor="ctr" horzOverflow="overflow"/>
                </a:tc>
                <a:extLst>
                  <a:ext uri="{0D108BD9-81ED-4DB2-BD59-A6C34878D82A}">
                    <a16:rowId xmlns:a16="http://schemas.microsoft.com/office/drawing/2014/main" val="2512389116"/>
                  </a:ext>
                </a:extLst>
              </a:tr>
            </a:tbl>
          </a:graphicData>
        </a:graphic>
      </p:graphicFrame>
    </p:spTree>
    <p:extLst>
      <p:ext uri="{BB962C8B-B14F-4D97-AF65-F5344CB8AC3E}">
        <p14:creationId xmlns:p14="http://schemas.microsoft.com/office/powerpoint/2010/main" val="38883635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1893968" y="327547"/>
            <a:ext cx="8152558" cy="54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6"/>
          <p:cNvSpPr txBox="1">
            <a:spLocks noChangeArrowheads="1"/>
          </p:cNvSpPr>
          <p:nvPr/>
        </p:nvSpPr>
        <p:spPr bwMode="auto">
          <a:xfrm>
            <a:off x="5976552" y="3708303"/>
            <a:ext cx="459179" cy="462413"/>
          </a:xfrm>
          <a:prstGeom prst="rect">
            <a:avLst/>
          </a:prstGeom>
          <a:solidFill>
            <a:srgbClr val="663300"/>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fr-FR"/>
          </a:p>
        </p:txBody>
      </p:sp>
      <p:sp>
        <p:nvSpPr>
          <p:cNvPr id="6" name="ZoneTexte 6">
            <a:extLst>
              <a:ext uri="{FF2B5EF4-FFF2-40B4-BE49-F238E27FC236}">
                <a16:creationId xmlns:a16="http://schemas.microsoft.com/office/drawing/2014/main" id="{19215453-310C-457F-AE3D-58D9E31BE19C}"/>
              </a:ext>
            </a:extLst>
          </p:cNvPr>
          <p:cNvSpPr txBox="1">
            <a:spLocks noChangeArrowheads="1"/>
          </p:cNvSpPr>
          <p:nvPr/>
        </p:nvSpPr>
        <p:spPr bwMode="auto">
          <a:xfrm>
            <a:off x="2958240" y="3708303"/>
            <a:ext cx="459179" cy="462413"/>
          </a:xfrm>
          <a:prstGeom prst="rect">
            <a:avLst/>
          </a:prstGeom>
          <a:solidFill>
            <a:srgbClr val="663300"/>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fr-FR"/>
          </a:p>
        </p:txBody>
      </p:sp>
      <p:sp>
        <p:nvSpPr>
          <p:cNvPr id="7" name="ZoneTexte 6">
            <a:extLst>
              <a:ext uri="{FF2B5EF4-FFF2-40B4-BE49-F238E27FC236}">
                <a16:creationId xmlns:a16="http://schemas.microsoft.com/office/drawing/2014/main" id="{1EB38BFD-5374-4BE6-BC71-A0DB0A6CC2CD}"/>
              </a:ext>
            </a:extLst>
          </p:cNvPr>
          <p:cNvSpPr txBox="1">
            <a:spLocks noChangeArrowheads="1"/>
          </p:cNvSpPr>
          <p:nvPr/>
        </p:nvSpPr>
        <p:spPr bwMode="auto">
          <a:xfrm>
            <a:off x="8407035" y="3629496"/>
            <a:ext cx="459179" cy="462413"/>
          </a:xfrm>
          <a:prstGeom prst="rect">
            <a:avLst/>
          </a:prstGeom>
          <a:solidFill>
            <a:srgbClr val="663300"/>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fr-FR"/>
          </a:p>
        </p:txBody>
      </p:sp>
    </p:spTree>
    <p:extLst>
      <p:ext uri="{BB962C8B-B14F-4D97-AF65-F5344CB8AC3E}">
        <p14:creationId xmlns:p14="http://schemas.microsoft.com/office/powerpoint/2010/main" val="31943063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18087"/>
            <a:ext cx="11672416" cy="824716"/>
          </a:xfrm>
        </p:spPr>
        <p:txBody>
          <a:bodyPr rtlCol="0">
            <a:normAutofit/>
          </a:bodyPr>
          <a:lstStyle/>
          <a:p>
            <a:pPr>
              <a:defRPr/>
            </a:pPr>
            <a:r>
              <a:rPr lang="en-US"/>
              <a:t>Stages of Acute Malnutrition</a:t>
            </a:r>
          </a:p>
        </p:txBody>
      </p:sp>
      <p:graphicFrame>
        <p:nvGraphicFramePr>
          <p:cNvPr id="7" name="Diagram 1">
            <a:extLst>
              <a:ext uri="{FF2B5EF4-FFF2-40B4-BE49-F238E27FC236}">
                <a16:creationId xmlns:a16="http://schemas.microsoft.com/office/drawing/2014/main" id="{33934873-6E94-4604-80CF-8E2F9061E714}"/>
              </a:ext>
            </a:extLst>
          </p:cNvPr>
          <p:cNvGraphicFramePr/>
          <p:nvPr>
            <p:extLst>
              <p:ext uri="{D42A27DB-BD31-4B8C-83A1-F6EECF244321}">
                <p14:modId xmlns:p14="http://schemas.microsoft.com/office/powerpoint/2010/main" val="3400715974"/>
              </p:ext>
            </p:extLst>
          </p:nvPr>
        </p:nvGraphicFramePr>
        <p:xfrm>
          <a:off x="2135560" y="1016732"/>
          <a:ext cx="792088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8185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12" y="118087"/>
            <a:ext cx="11672416" cy="824716"/>
          </a:xfrm>
        </p:spPr>
        <p:txBody>
          <a:bodyPr rtlCol="0">
            <a:normAutofit/>
          </a:bodyPr>
          <a:lstStyle/>
          <a:p>
            <a:pPr>
              <a:defRPr/>
            </a:pPr>
            <a:r>
              <a:rPr lang="en-US"/>
              <a:t>Acute Malnutrition</a:t>
            </a:r>
          </a:p>
        </p:txBody>
      </p:sp>
      <p:graphicFrame>
        <p:nvGraphicFramePr>
          <p:cNvPr id="6" name="Tableau 6">
            <a:extLst>
              <a:ext uri="{FF2B5EF4-FFF2-40B4-BE49-F238E27FC236}">
                <a16:creationId xmlns:a16="http://schemas.microsoft.com/office/drawing/2014/main" id="{60B4229D-A09A-4C45-B59F-3B9E31BA82CD}"/>
              </a:ext>
            </a:extLst>
          </p:cNvPr>
          <p:cNvGraphicFramePr>
            <a:graphicFrameLocks noGrp="1"/>
          </p:cNvGraphicFramePr>
          <p:nvPr>
            <p:ph idx="1"/>
            <p:extLst>
              <p:ext uri="{D42A27DB-BD31-4B8C-83A1-F6EECF244321}">
                <p14:modId xmlns:p14="http://schemas.microsoft.com/office/powerpoint/2010/main" val="3660995206"/>
              </p:ext>
            </p:extLst>
          </p:nvPr>
        </p:nvGraphicFramePr>
        <p:xfrm>
          <a:off x="260350" y="1413000"/>
          <a:ext cx="11671300" cy="4032000"/>
        </p:xfrm>
        <a:graphic>
          <a:graphicData uri="http://schemas.openxmlformats.org/drawingml/2006/table">
            <a:tbl>
              <a:tblPr firstRow="1" bandRow="1">
                <a:tableStyleId>{5C22544A-7EE6-4342-B048-85BDC9FD1C3A}</a:tableStyleId>
              </a:tblPr>
              <a:tblGrid>
                <a:gridCol w="801386">
                  <a:extLst>
                    <a:ext uri="{9D8B030D-6E8A-4147-A177-3AD203B41FA5}">
                      <a16:colId xmlns:a16="http://schemas.microsoft.com/office/drawing/2014/main" val="4093872141"/>
                    </a:ext>
                  </a:extLst>
                </a:gridCol>
                <a:gridCol w="3867134">
                  <a:extLst>
                    <a:ext uri="{9D8B030D-6E8A-4147-A177-3AD203B41FA5}">
                      <a16:colId xmlns:a16="http://schemas.microsoft.com/office/drawing/2014/main" val="468088456"/>
                    </a:ext>
                  </a:extLst>
                </a:gridCol>
                <a:gridCol w="2334260">
                  <a:extLst>
                    <a:ext uri="{9D8B030D-6E8A-4147-A177-3AD203B41FA5}">
                      <a16:colId xmlns:a16="http://schemas.microsoft.com/office/drawing/2014/main" val="1260374298"/>
                    </a:ext>
                  </a:extLst>
                </a:gridCol>
                <a:gridCol w="2334260">
                  <a:extLst>
                    <a:ext uri="{9D8B030D-6E8A-4147-A177-3AD203B41FA5}">
                      <a16:colId xmlns:a16="http://schemas.microsoft.com/office/drawing/2014/main" val="3400161056"/>
                    </a:ext>
                  </a:extLst>
                </a:gridCol>
                <a:gridCol w="2334260">
                  <a:extLst>
                    <a:ext uri="{9D8B030D-6E8A-4147-A177-3AD203B41FA5}">
                      <a16:colId xmlns:a16="http://schemas.microsoft.com/office/drawing/2014/main" val="2361226173"/>
                    </a:ext>
                  </a:extLst>
                </a:gridCol>
              </a:tblGrid>
              <a:tr h="1008000">
                <a:tc>
                  <a:txBody>
                    <a:bodyPr/>
                    <a:lstStyle/>
                    <a:p>
                      <a:pPr marL="0" marR="0" lvl="0" indent="0" algn="l" defTabSz="914400" rtl="0" eaLnBrk="0" fontAlgn="base" latinLnBrk="0" hangingPunct="0">
                        <a:lnSpc>
                          <a:spcPct val="100000"/>
                        </a:lnSpc>
                        <a:spcBef>
                          <a:spcPts val="0"/>
                        </a:spcBef>
                        <a:spcAft>
                          <a:spcPct val="0"/>
                        </a:spcAft>
                        <a:buClr>
                          <a:srgbClr val="99CC00"/>
                        </a:buClr>
                        <a:buSzTx/>
                        <a:buFont typeface="Wingdings" pitchFamily="-108" charset="2"/>
                        <a:buNone/>
                        <a:tabLst/>
                      </a:pPr>
                      <a:endParaRPr kumimoji="0" lang="en-US" sz="2500" b="1" i="0" u="none" strike="noStrike" cap="none" normalizeH="0" baseline="0" noProof="0">
                        <a:ln>
                          <a:noFill/>
                        </a:ln>
                        <a:solidFill>
                          <a:srgbClr val="000099"/>
                        </a:solidFill>
                        <a:effectLst/>
                        <a:latin typeface="Segoe UI" panose="020B0502040204020203" pitchFamily="34" charset="0"/>
                        <a:ea typeface="ＭＳ Ｐゴシック" pitchFamily="-108" charset="-128"/>
                        <a:cs typeface="Arial" charset="0"/>
                      </a:endParaRPr>
                    </a:p>
                  </a:txBody>
                  <a:tcPr marL="90004" marR="90004" marT="35520" marB="35520"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en-US" sz="2500" u="none" strike="noStrike" cap="none" normalizeH="0" baseline="0" noProof="0" dirty="0">
                          <a:ln>
                            <a:noFill/>
                          </a:ln>
                          <a:solidFill>
                            <a:schemeClr val="bg1"/>
                          </a:solidFill>
                          <a:effectLst/>
                          <a:latin typeface="Segoe UI" panose="020B0502040204020203" pitchFamily="34" charset="0"/>
                        </a:rPr>
                        <a:t>Acute Malnutrition</a:t>
                      </a:r>
                    </a:p>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en-US" sz="2500" b="1" i="0" u="none" strike="noStrike" cap="none" normalizeH="0" baseline="0" noProof="0" dirty="0">
                          <a:ln>
                            <a:noFill/>
                          </a:ln>
                          <a:solidFill>
                            <a:schemeClr val="bg1"/>
                          </a:solidFill>
                          <a:effectLst/>
                          <a:latin typeface="Segoe UI" panose="020B0502040204020203" pitchFamily="34" charset="0"/>
                          <a:ea typeface="ＭＳ Ｐゴシック" pitchFamily="-108" charset="-128"/>
                          <a:cs typeface="Arial" charset="0"/>
                        </a:rPr>
                        <a:t>(Weight/Height)</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en-US" sz="2500" u="none" strike="noStrike" cap="none" normalizeH="0" baseline="0" noProof="0">
                          <a:ln>
                            <a:noFill/>
                          </a:ln>
                          <a:effectLst/>
                          <a:latin typeface="Segoe UI" panose="020B0502040204020203" pitchFamily="34" charset="0"/>
                        </a:rPr>
                        <a:t>Z-score</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en-US" sz="2500" u="none" strike="noStrike" cap="none" normalizeH="0" baseline="0" noProof="0" dirty="0">
                          <a:ln>
                            <a:noFill/>
                          </a:ln>
                          <a:effectLst/>
                          <a:latin typeface="Segoe UI" panose="020B0502040204020203" pitchFamily="34" charset="0"/>
                        </a:rPr>
                        <a:t>MUAC</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ts val="0"/>
                        </a:spcBef>
                        <a:spcAft>
                          <a:spcPct val="0"/>
                        </a:spcAft>
                        <a:buClr>
                          <a:srgbClr val="99CC00"/>
                        </a:buClr>
                        <a:buSzTx/>
                        <a:buFont typeface="Wingdings" pitchFamily="-108" charset="2"/>
                        <a:buNone/>
                        <a:tabLst/>
                      </a:pPr>
                      <a:r>
                        <a:rPr kumimoji="0" lang="en-US" sz="2500" u="none" strike="noStrike" cap="none" normalizeH="0" baseline="0" noProof="0" dirty="0">
                          <a:ln>
                            <a:noFill/>
                          </a:ln>
                          <a:effectLst/>
                          <a:latin typeface="Segoe UI" panose="020B0502040204020203" pitchFamily="34" charset="0"/>
                        </a:rPr>
                        <a:t>Bilateral </a:t>
                      </a:r>
                      <a:r>
                        <a:rPr kumimoji="0" lang="en-US" sz="2500" u="none" strike="noStrike" cap="none" normalizeH="0" baseline="0" noProof="0" dirty="0" err="1">
                          <a:ln>
                            <a:noFill/>
                          </a:ln>
                          <a:effectLst/>
                          <a:latin typeface="Segoe UI" panose="020B0502040204020203" pitchFamily="34" charset="0"/>
                        </a:rPr>
                        <a:t>Edama</a:t>
                      </a:r>
                      <a:endParaRPr kumimoji="0" lang="en-US" sz="2500" u="none" strike="noStrike" cap="none" normalizeH="0" baseline="0" noProof="0" dirty="0">
                        <a:ln>
                          <a:noFill/>
                        </a:ln>
                        <a:effectLst/>
                        <a:latin typeface="Segoe UI" panose="020B0502040204020203" pitchFamily="34" charset="0"/>
                      </a:endParaRPr>
                    </a:p>
                  </a:txBody>
                  <a:tcPr marL="90004" marR="90004" marT="35520" marB="35520" anchor="ctr" horzOverflow="overflow"/>
                </a:tc>
                <a:extLst>
                  <a:ext uri="{0D108BD9-81ED-4DB2-BD59-A6C34878D82A}">
                    <a16:rowId xmlns:a16="http://schemas.microsoft.com/office/drawing/2014/main" val="2801893626"/>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0" i="0" u="none" strike="noStrike" cap="none" normalizeH="0" baseline="0" noProof="0">
                          <a:ln>
                            <a:noFill/>
                          </a:ln>
                          <a:solidFill>
                            <a:schemeClr val="tx1"/>
                          </a:solidFill>
                          <a:effectLst/>
                          <a:latin typeface="Segoe UI" panose="020B0502040204020203" pitchFamily="34" charset="0"/>
                          <a:ea typeface="ＭＳ Ｐゴシック" pitchFamily="-108" charset="-128"/>
                          <a:cs typeface="Times New Roman" pitchFamily="-108" charset="0"/>
                        </a:rPr>
                        <a:t>1</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1" u="none" strike="noStrike" cap="none" normalizeH="0" baseline="0" noProof="0" dirty="0">
                          <a:ln>
                            <a:noFill/>
                          </a:ln>
                          <a:effectLst/>
                          <a:latin typeface="Segoe UI" panose="020B0502040204020203" pitchFamily="34" charset="0"/>
                        </a:rPr>
                        <a:t>Severe</a:t>
                      </a:r>
                      <a:endParaRPr kumimoji="0" lang="en-US" sz="2400" b="1"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a:ln>
                            <a:noFill/>
                          </a:ln>
                          <a:effectLst/>
                          <a:latin typeface="Segoe UI" panose="020B0502040204020203" pitchFamily="34" charset="0"/>
                        </a:rPr>
                        <a:t>&lt;-3 z-scores</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a:ln>
                            <a:noFill/>
                          </a:ln>
                          <a:effectLst/>
                          <a:latin typeface="Segoe UI" panose="020B0502040204020203" pitchFamily="34" charset="0"/>
                        </a:rPr>
                        <a:t>&lt;115 mm</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dirty="0">
                          <a:ln>
                            <a:noFill/>
                          </a:ln>
                          <a:effectLst/>
                          <a:latin typeface="Segoe UI" panose="020B0502040204020203" pitchFamily="34" charset="0"/>
                        </a:rPr>
                        <a:t>YES</a:t>
                      </a:r>
                    </a:p>
                  </a:txBody>
                  <a:tcPr marL="90004" marR="90004" marT="35520" marB="35520" anchor="ctr" horzOverflow="overflow"/>
                </a:tc>
                <a:extLst>
                  <a:ext uri="{0D108BD9-81ED-4DB2-BD59-A6C34878D82A}">
                    <a16:rowId xmlns:a16="http://schemas.microsoft.com/office/drawing/2014/main" val="3149929827"/>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0" i="0" u="none" strike="noStrike" cap="none" normalizeH="0" baseline="0" noProof="0">
                          <a:ln>
                            <a:noFill/>
                          </a:ln>
                          <a:solidFill>
                            <a:schemeClr val="tx1"/>
                          </a:solidFill>
                          <a:effectLst/>
                          <a:latin typeface="Segoe UI" panose="020B0502040204020203" pitchFamily="34" charset="0"/>
                          <a:ea typeface="ＭＳ Ｐゴシック" pitchFamily="-108" charset="-128"/>
                          <a:cs typeface="Times New Roman" pitchFamily="-108" charset="0"/>
                        </a:rPr>
                        <a:t>2</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1" u="none" strike="noStrike" cap="none" normalizeH="0" baseline="0" noProof="0" dirty="0">
                          <a:ln>
                            <a:noFill/>
                          </a:ln>
                          <a:effectLst/>
                          <a:latin typeface="Segoe UI" panose="020B0502040204020203" pitchFamily="34" charset="0"/>
                        </a:rPr>
                        <a:t>Moderate</a:t>
                      </a:r>
                      <a:endParaRPr kumimoji="0" lang="en-US" sz="2400" b="1"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a:ln>
                            <a:noFill/>
                          </a:ln>
                          <a:effectLst/>
                          <a:latin typeface="Segoe UI" panose="020B0502040204020203" pitchFamily="34" charset="0"/>
                        </a:rPr>
                        <a:t>≥-3 z-scores</a:t>
                      </a: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a:ln>
                            <a:noFill/>
                          </a:ln>
                          <a:effectLst/>
                          <a:latin typeface="Segoe UI" panose="020B0502040204020203" pitchFamily="34" charset="0"/>
                        </a:rPr>
                        <a:t>&lt;-2 z-scores</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a:ln>
                            <a:noFill/>
                          </a:ln>
                          <a:effectLst/>
                          <a:latin typeface="Segoe UI" panose="020B0502040204020203" pitchFamily="34" charset="0"/>
                        </a:rPr>
                        <a:t>≥ 115 mm</a:t>
                      </a:r>
                    </a:p>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a:ln>
                            <a:noFill/>
                          </a:ln>
                          <a:effectLst/>
                          <a:latin typeface="Segoe UI" panose="020B0502040204020203" pitchFamily="34" charset="0"/>
                        </a:rPr>
                        <a:t>&lt;125 mm</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dirty="0">
                          <a:ln>
                            <a:noFill/>
                          </a:ln>
                          <a:effectLst/>
                          <a:latin typeface="Segoe UI" panose="020B0502040204020203" pitchFamily="34" charset="0"/>
                        </a:rPr>
                        <a:t>NO</a:t>
                      </a:r>
                    </a:p>
                  </a:txBody>
                  <a:tcPr marL="90004" marR="90004" marT="35520" marB="35520" anchor="ctr" horzOverflow="overflow"/>
                </a:tc>
                <a:extLst>
                  <a:ext uri="{0D108BD9-81ED-4DB2-BD59-A6C34878D82A}">
                    <a16:rowId xmlns:a16="http://schemas.microsoft.com/office/drawing/2014/main" val="387166455"/>
                  </a:ext>
                </a:extLst>
              </a:tr>
              <a:tr h="1008000">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0" i="0" u="none" strike="noStrike" cap="none" normalizeH="0" baseline="0" noProof="0">
                          <a:ln>
                            <a:noFill/>
                          </a:ln>
                          <a:solidFill>
                            <a:schemeClr val="tx1"/>
                          </a:solidFill>
                          <a:effectLst/>
                          <a:latin typeface="Segoe UI" panose="020B0502040204020203" pitchFamily="34" charset="0"/>
                          <a:ea typeface="ＭＳ Ｐゴシック" pitchFamily="-108" charset="-128"/>
                          <a:cs typeface="Times New Roman" pitchFamily="-108" charset="0"/>
                        </a:rPr>
                        <a:t>3</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rgbClr val="99CC00"/>
                        </a:buClr>
                        <a:buSzTx/>
                        <a:buFont typeface="Wingdings" pitchFamily="-108" charset="2"/>
                        <a:buNone/>
                        <a:tabLst/>
                      </a:pPr>
                      <a:r>
                        <a:rPr kumimoji="0" lang="en-US" sz="2400" b="1" u="none" strike="noStrike" cap="none" normalizeH="0" baseline="0" noProof="0" dirty="0">
                          <a:ln>
                            <a:noFill/>
                          </a:ln>
                          <a:effectLst/>
                          <a:latin typeface="Segoe UI" panose="020B0502040204020203" pitchFamily="34" charset="0"/>
                        </a:rPr>
                        <a:t>Global</a:t>
                      </a:r>
                      <a:endParaRPr kumimoji="0" lang="en-US" sz="2400" b="1" i="0" u="none" strike="noStrike" cap="none" normalizeH="0" baseline="0" noProof="0" dirty="0">
                        <a:ln>
                          <a:noFill/>
                        </a:ln>
                        <a:solidFill>
                          <a:schemeClr val="tx1"/>
                        </a:solidFill>
                        <a:effectLst/>
                        <a:latin typeface="Segoe UI" panose="020B0502040204020203" pitchFamily="34" charset="0"/>
                        <a:ea typeface="ＭＳ Ｐゴシック" pitchFamily="-108" charset="-128"/>
                        <a:cs typeface="Times New Roman" pitchFamily="-108" charset="0"/>
                      </a:endParaRP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a:ln>
                            <a:noFill/>
                          </a:ln>
                          <a:effectLst/>
                          <a:latin typeface="Segoe UI" panose="020B0502040204020203" pitchFamily="34" charset="0"/>
                        </a:rPr>
                        <a:t>&lt;-2 z-scores</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a:ln>
                            <a:noFill/>
                          </a:ln>
                          <a:effectLst/>
                          <a:latin typeface="Segoe UI" panose="020B0502040204020203" pitchFamily="34" charset="0"/>
                        </a:rPr>
                        <a:t>&lt; 125 mm</a:t>
                      </a:r>
                    </a:p>
                  </a:txBody>
                  <a:tcPr marL="90004" marR="90004" marT="35520" marB="35520" anchor="ct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 typeface="Wingdings" panose="05000000000000000000" pitchFamily="2" charset="2"/>
                        <a:buNone/>
                        <a:tabLst/>
                      </a:pPr>
                      <a:r>
                        <a:rPr kumimoji="0" lang="en-US" sz="2400" b="0" u="none" strike="noStrike" cap="none" normalizeH="0" baseline="0" noProof="0" dirty="0">
                          <a:ln>
                            <a:noFill/>
                          </a:ln>
                          <a:effectLst/>
                          <a:latin typeface="Segoe UI" panose="020B0502040204020203" pitchFamily="34" charset="0"/>
                        </a:rPr>
                        <a:t>YES/NO</a:t>
                      </a:r>
                    </a:p>
                  </a:txBody>
                  <a:tcPr marL="90004" marR="90004" marT="35520" marB="35520" anchor="ctr" horzOverflow="overflow"/>
                </a:tc>
                <a:extLst>
                  <a:ext uri="{0D108BD9-81ED-4DB2-BD59-A6C34878D82A}">
                    <a16:rowId xmlns:a16="http://schemas.microsoft.com/office/drawing/2014/main" val="2512389116"/>
                  </a:ext>
                </a:extLst>
              </a:tr>
            </a:tbl>
          </a:graphicData>
        </a:graphic>
      </p:graphicFrame>
    </p:spTree>
    <p:extLst>
      <p:ext uri="{BB962C8B-B14F-4D97-AF65-F5344CB8AC3E}">
        <p14:creationId xmlns:p14="http://schemas.microsoft.com/office/powerpoint/2010/main" val="12923193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589" y="272899"/>
            <a:ext cx="11732821" cy="829469"/>
          </a:xfrm>
        </p:spPr>
        <p:txBody>
          <a:bodyPr rtlCol="0">
            <a:noAutofit/>
          </a:bodyPr>
          <a:lstStyle/>
          <a:p>
            <a:pPr>
              <a:defRPr/>
            </a:pPr>
            <a:r>
              <a:rPr lang="en-US" sz="4300" dirty="0"/>
              <a:t>Child Questionnaire – Automatic Referral</a:t>
            </a:r>
          </a:p>
        </p:txBody>
      </p:sp>
      <p:pic>
        <p:nvPicPr>
          <p:cNvPr id="4" name="Image 3">
            <a:extLst>
              <a:ext uri="{FF2B5EF4-FFF2-40B4-BE49-F238E27FC236}">
                <a16:creationId xmlns:a16="http://schemas.microsoft.com/office/drawing/2014/main" id="{940E37E4-6D05-49AF-B399-362675312AD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35081" y="1440180"/>
            <a:ext cx="10321838" cy="4217670"/>
          </a:xfrm>
          <a:prstGeom prst="rect">
            <a:avLst/>
          </a:prstGeom>
        </p:spPr>
      </p:pic>
    </p:spTree>
    <p:extLst>
      <p:ext uri="{BB962C8B-B14F-4D97-AF65-F5344CB8AC3E}">
        <p14:creationId xmlns:p14="http://schemas.microsoft.com/office/powerpoint/2010/main" val="27325726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589" y="272899"/>
            <a:ext cx="11732821" cy="829469"/>
          </a:xfrm>
        </p:spPr>
        <p:txBody>
          <a:bodyPr rtlCol="0">
            <a:noAutofit/>
          </a:bodyPr>
          <a:lstStyle/>
          <a:p>
            <a:pPr>
              <a:defRPr/>
            </a:pPr>
            <a:r>
              <a:rPr lang="en-US" sz="4300" dirty="0"/>
              <a:t>Woman Questionnaire – Automatic Referral</a:t>
            </a:r>
          </a:p>
        </p:txBody>
      </p:sp>
      <p:pic>
        <p:nvPicPr>
          <p:cNvPr id="5" name="Image 4">
            <a:extLst>
              <a:ext uri="{FF2B5EF4-FFF2-40B4-BE49-F238E27FC236}">
                <a16:creationId xmlns:a16="http://schemas.microsoft.com/office/drawing/2014/main" id="{DC8D9D9C-622D-42BD-BCE2-86FBFE2F735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63008" y="1700031"/>
            <a:ext cx="10465981" cy="3457938"/>
          </a:xfrm>
          <a:prstGeom prst="rect">
            <a:avLst/>
          </a:prstGeom>
        </p:spPr>
      </p:pic>
    </p:spTree>
    <p:extLst>
      <p:ext uri="{BB962C8B-B14F-4D97-AF65-F5344CB8AC3E}">
        <p14:creationId xmlns:p14="http://schemas.microsoft.com/office/powerpoint/2010/main" val="31798915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972" y="1201269"/>
            <a:ext cx="11158055" cy="5039727"/>
          </a:xfrm>
        </p:spPr>
        <p:txBody>
          <a:bodyPr rtlCol="0">
            <a:normAutofit/>
          </a:bodyPr>
          <a:lstStyle/>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dirty="0">
                <a:ln>
                  <a:noFill/>
                </a:ln>
                <a:solidFill>
                  <a:prstClr val="black"/>
                </a:solidFill>
                <a:effectLst/>
                <a:uLnTx/>
                <a:uFillTx/>
                <a:latin typeface="Arial"/>
                <a:ea typeface="+mn-ea"/>
                <a:cs typeface="+mn-cs"/>
              </a:rPr>
              <a:t>All children with signs of </a:t>
            </a:r>
            <a:r>
              <a:rPr kumimoji="0" lang="en-US" sz="2400" b="1" i="0" u="none" strike="noStrike" kern="1200" cap="none" spc="0" normalizeH="0" baseline="0" dirty="0">
                <a:ln>
                  <a:noFill/>
                </a:ln>
                <a:solidFill>
                  <a:prstClr val="black"/>
                </a:solidFill>
                <a:effectLst/>
                <a:uLnTx/>
                <a:uFillTx/>
                <a:latin typeface="Arial"/>
                <a:ea typeface="+mn-ea"/>
                <a:cs typeface="+mn-cs"/>
              </a:rPr>
              <a:t>acute malnutrition (SAM &amp; MAM) </a:t>
            </a:r>
            <a:r>
              <a:rPr kumimoji="0" lang="en-US" sz="2400" b="0" i="0" u="none" strike="noStrike" kern="1200" cap="none" spc="0" normalizeH="0" baseline="0" dirty="0">
                <a:ln>
                  <a:noFill/>
                </a:ln>
                <a:solidFill>
                  <a:prstClr val="black"/>
                </a:solidFill>
                <a:effectLst/>
                <a:uLnTx/>
                <a:uFillTx/>
                <a:latin typeface="Arial"/>
                <a:ea typeface="+mn-ea"/>
                <a:cs typeface="+mn-cs"/>
              </a:rPr>
              <a:t>will be given a referral form to go to the nutrition </a:t>
            </a:r>
            <a:r>
              <a:rPr kumimoji="0" lang="en-US" sz="2400" b="0" i="0" u="none" strike="noStrike" kern="1200" cap="none" spc="0" normalizeH="0" baseline="0" dirty="0" err="1">
                <a:ln>
                  <a:noFill/>
                </a:ln>
                <a:solidFill>
                  <a:prstClr val="black"/>
                </a:solidFill>
                <a:effectLst/>
                <a:uLnTx/>
                <a:uFillTx/>
                <a:latin typeface="Arial"/>
                <a:ea typeface="+mn-ea"/>
                <a:cs typeface="+mn-cs"/>
              </a:rPr>
              <a:t>programmes</a:t>
            </a:r>
            <a:r>
              <a:rPr kumimoji="0" lang="en-US" sz="2400" b="0" i="0" u="none" strike="noStrike" kern="1200" cap="none" spc="0" normalizeH="0" baseline="0" dirty="0">
                <a:ln>
                  <a:noFill/>
                </a:ln>
                <a:solidFill>
                  <a:prstClr val="black"/>
                </a:solidFill>
                <a:effectLst/>
                <a:uLnTx/>
                <a:uFillTx/>
                <a:latin typeface="Arial"/>
                <a:ea typeface="+mn-ea"/>
                <a:cs typeface="+mn-cs"/>
              </a:rPr>
              <a:t>:</a:t>
            </a:r>
          </a:p>
          <a:p>
            <a:pPr lvl="1" indent="-457189">
              <a:spcBef>
                <a:spcPts val="0"/>
              </a:spcBef>
              <a:buClr>
                <a:srgbClr val="0072BC"/>
              </a:buClr>
              <a:buFont typeface="Courier New" panose="02070309020205020404" pitchFamily="49" charset="0"/>
              <a:buChar char="o"/>
              <a:defRPr/>
            </a:pPr>
            <a:r>
              <a:rPr lang="en-US" sz="2400" b="1" dirty="0">
                <a:solidFill>
                  <a:prstClr val="black"/>
                </a:solidFill>
                <a:latin typeface="Arial"/>
              </a:rPr>
              <a:t>SAM </a:t>
            </a:r>
            <a:r>
              <a:rPr lang="en-US" sz="2400" b="1" dirty="0">
                <a:solidFill>
                  <a:prstClr val="black"/>
                </a:solidFill>
                <a:latin typeface="Arial"/>
                <a:sym typeface="Wingdings" panose="05000000000000000000" pitchFamily="2" charset="2"/>
              </a:rPr>
              <a:t> OTP/SC</a:t>
            </a:r>
          </a:p>
          <a:p>
            <a:pPr lvl="1" indent="-457189">
              <a:spcBef>
                <a:spcPts val="0"/>
              </a:spcBef>
              <a:buClr>
                <a:srgbClr val="0072BC"/>
              </a:buClr>
              <a:buFont typeface="Courier New" panose="02070309020205020404" pitchFamily="49" charset="0"/>
              <a:buChar char="o"/>
              <a:defRPr/>
            </a:pPr>
            <a:r>
              <a:rPr lang="en-US" sz="2400" b="1" dirty="0">
                <a:solidFill>
                  <a:prstClr val="black"/>
                </a:solidFill>
                <a:latin typeface="Arial"/>
                <a:sym typeface="Wingdings" panose="05000000000000000000" pitchFamily="2" charset="2"/>
              </a:rPr>
              <a:t>MAM  SFP</a:t>
            </a:r>
          </a:p>
          <a:p>
            <a:pPr marL="533386" lvl="1" indent="0">
              <a:spcBef>
                <a:spcPts val="0"/>
              </a:spcBef>
              <a:buClr>
                <a:srgbClr val="0072BC"/>
              </a:buClr>
              <a:buNone/>
              <a:defRPr/>
            </a:pPr>
            <a:endParaRPr lang="en-US" sz="2400" b="1" dirty="0">
              <a:solidFill>
                <a:prstClr val="black"/>
              </a:solidFill>
              <a:latin typeface="Arial"/>
              <a:sym typeface="Wingdings" panose="05000000000000000000" pitchFamily="2" charset="2"/>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dirty="0">
                <a:ln>
                  <a:noFill/>
                </a:ln>
                <a:solidFill>
                  <a:prstClr val="black"/>
                </a:solidFill>
                <a:effectLst/>
                <a:uLnTx/>
                <a:uFillTx/>
                <a:latin typeface="Arial"/>
                <a:ea typeface="+mn-ea"/>
                <a:cs typeface="+mn-cs"/>
              </a:rPr>
              <a:t>All children and women with signs of </a:t>
            </a:r>
            <a:r>
              <a:rPr kumimoji="0" lang="en-US" sz="2400" b="1" i="0" u="none" strike="noStrike" kern="1200" cap="none" spc="0" normalizeH="0" baseline="0" dirty="0">
                <a:ln>
                  <a:noFill/>
                </a:ln>
                <a:solidFill>
                  <a:prstClr val="black"/>
                </a:solidFill>
                <a:effectLst/>
                <a:uLnTx/>
                <a:uFillTx/>
                <a:latin typeface="Arial"/>
                <a:ea typeface="+mn-ea"/>
                <a:cs typeface="+mn-cs"/>
              </a:rPr>
              <a:t>severe anaemia</a:t>
            </a:r>
            <a:r>
              <a:rPr kumimoji="0" lang="en-US" sz="2400" i="0" u="none" strike="noStrike" kern="1200" cap="none" spc="0" normalizeH="0" baseline="0" dirty="0">
                <a:ln>
                  <a:noFill/>
                </a:ln>
                <a:solidFill>
                  <a:prstClr val="black"/>
                </a:solidFill>
                <a:effectLst/>
                <a:uLnTx/>
                <a:uFillTx/>
                <a:latin typeface="Arial"/>
                <a:ea typeface="+mn-ea"/>
                <a:cs typeface="+mn-cs"/>
              </a:rPr>
              <a:t> will be given a referral form to go to the nearest health facility</a:t>
            </a:r>
            <a:r>
              <a:rPr kumimoji="0" lang="en-US" sz="2400" b="0" i="0" u="none" strike="noStrike" kern="1200" cap="none" spc="0" normalizeH="0" baseline="0" dirty="0">
                <a:ln>
                  <a:noFill/>
                </a:ln>
                <a:solidFill>
                  <a:prstClr val="black"/>
                </a:solidFill>
                <a:effectLst/>
                <a:uLnTx/>
                <a:uFillTx/>
                <a:latin typeface="Arial"/>
                <a:ea typeface="+mn-ea"/>
                <a:cs typeface="+mn-cs"/>
              </a:rPr>
              <a:t>:</a:t>
            </a:r>
          </a:p>
          <a:p>
            <a:pPr lvl="1" indent="-457189">
              <a:spcBef>
                <a:spcPts val="0"/>
              </a:spcBef>
              <a:buClr>
                <a:srgbClr val="0072BC"/>
              </a:buClr>
              <a:buFont typeface="Courier New" panose="02070309020205020404" pitchFamily="49" charset="0"/>
              <a:buChar char="o"/>
              <a:defRPr/>
            </a:pPr>
            <a:r>
              <a:rPr lang="en-US" sz="2400" b="1" dirty="0">
                <a:solidFill>
                  <a:prstClr val="black"/>
                </a:solidFill>
                <a:latin typeface="Arial"/>
              </a:rPr>
              <a:t>Child </a:t>
            </a:r>
            <a:r>
              <a:rPr lang="en-US" sz="2400" b="1" dirty="0">
                <a:solidFill>
                  <a:prstClr val="black"/>
                </a:solidFill>
                <a:latin typeface="Arial"/>
                <a:sym typeface="Wingdings" panose="05000000000000000000" pitchFamily="2" charset="2"/>
              </a:rPr>
              <a:t> Hb&lt;7.0 g/dL</a:t>
            </a:r>
          </a:p>
          <a:p>
            <a:pPr lvl="1" indent="-457189">
              <a:spcBef>
                <a:spcPts val="0"/>
              </a:spcBef>
              <a:buClr>
                <a:srgbClr val="0072BC"/>
              </a:buClr>
              <a:buFont typeface="Courier New" panose="02070309020205020404" pitchFamily="49" charset="0"/>
              <a:buChar char="o"/>
              <a:defRPr/>
            </a:pPr>
            <a:r>
              <a:rPr lang="en-US" sz="2400" b="1" dirty="0">
                <a:solidFill>
                  <a:prstClr val="black"/>
                </a:solidFill>
                <a:latin typeface="Arial"/>
                <a:sym typeface="Wingdings" panose="05000000000000000000" pitchFamily="2" charset="2"/>
              </a:rPr>
              <a:t>Woman  Hb&lt;8.0 g/dL</a:t>
            </a:r>
          </a:p>
          <a:p>
            <a:pPr lvl="1" indent="-457189">
              <a:spcBef>
                <a:spcPts val="0"/>
              </a:spcBef>
              <a:buClr>
                <a:srgbClr val="0072BC"/>
              </a:buClr>
              <a:buFont typeface="Courier New" panose="02070309020205020404" pitchFamily="49" charset="0"/>
              <a:buChar char="o"/>
              <a:defRPr/>
            </a:pPr>
            <a:endParaRPr lang="en-US" sz="2400" b="1" dirty="0">
              <a:solidFill>
                <a:prstClr val="black"/>
              </a:solidFill>
              <a:latin typeface="Arial"/>
              <a:sym typeface="Wingdings" panose="05000000000000000000" pitchFamily="2" charset="2"/>
            </a:endParaRPr>
          </a:p>
          <a:p>
            <a:pPr marL="457189" marR="0" lvl="0" indent="-457189" algn="l" defTabSz="609585" rtl="0" eaLnBrk="1" fontAlgn="auto" latinLnBrk="0" hangingPunct="1">
              <a:lnSpc>
                <a:spcPct val="100000"/>
              </a:lnSpc>
              <a:spcBef>
                <a:spcPts val="0"/>
              </a:spcBef>
              <a:spcAft>
                <a:spcPts val="0"/>
              </a:spcAft>
              <a:buClr>
                <a:srgbClr val="0072BC"/>
              </a:buClr>
              <a:buSzTx/>
              <a:buFont typeface="Arial" panose="020B0604020202020204" pitchFamily="34" charset="0"/>
              <a:buChar char="•"/>
              <a:tabLst/>
              <a:defRPr/>
            </a:pPr>
            <a:r>
              <a:rPr kumimoji="0" lang="en-US" sz="2400" b="0" i="0" u="none" strike="noStrike" kern="1200" cap="none" spc="0" normalizeH="0" baseline="0" dirty="0">
                <a:ln>
                  <a:noFill/>
                </a:ln>
                <a:solidFill>
                  <a:prstClr val="black"/>
                </a:solidFill>
                <a:effectLst/>
                <a:uLnTx/>
                <a:uFillTx/>
                <a:latin typeface="Arial"/>
                <a:ea typeface="+mn-ea"/>
                <a:cs typeface="+mn-cs"/>
              </a:rPr>
              <a:t>Referral form </a:t>
            </a:r>
            <a:r>
              <a:rPr kumimoji="0" lang="en-US" sz="2400" b="0" i="0" u="none" strike="noStrike" kern="1200" cap="none" spc="0" normalizeH="0" baseline="0" dirty="0">
                <a:ln>
                  <a:noFill/>
                </a:ln>
                <a:solidFill>
                  <a:prstClr val="black"/>
                </a:solidFill>
                <a:effectLst/>
                <a:uLnTx/>
                <a:uFillTx/>
                <a:latin typeface="Arial"/>
                <a:ea typeface="+mn-ea"/>
                <a:cs typeface="+mn-cs"/>
                <a:sym typeface="Wingdings" panose="05000000000000000000" pitchFamily="2" charset="2"/>
              </a:rPr>
              <a:t> </a:t>
            </a:r>
            <a:r>
              <a:rPr kumimoji="0" lang="en-US" sz="2400" b="1" i="0" u="sng" strike="noStrike" kern="1200" cap="none" spc="0" normalizeH="0" baseline="0" dirty="0">
                <a:ln>
                  <a:noFill/>
                </a:ln>
                <a:solidFill>
                  <a:prstClr val="black"/>
                </a:solidFill>
                <a:effectLst/>
                <a:uLnTx/>
                <a:uFillTx/>
                <a:latin typeface="Arial"/>
                <a:ea typeface="+mn-ea"/>
                <a:cs typeface="+mn-cs"/>
                <a:sym typeface="Wingdings" panose="05000000000000000000" pitchFamily="2" charset="2"/>
              </a:rPr>
              <a:t>2 copies</a:t>
            </a:r>
            <a:endParaRPr kumimoji="0" lang="en-US" sz="2400" b="0" i="0" u="none" strike="noStrike" kern="1200" cap="none" spc="0" normalizeH="0" baseline="0" dirty="0">
              <a:ln>
                <a:noFill/>
              </a:ln>
              <a:solidFill>
                <a:prstClr val="black"/>
              </a:solidFill>
              <a:effectLst/>
              <a:uLnTx/>
              <a:uFillTx/>
              <a:latin typeface="Arial"/>
              <a:ea typeface="+mn-ea"/>
              <a:cs typeface="+mn-cs"/>
            </a:endParaRPr>
          </a:p>
          <a:p>
            <a:pPr lvl="1" indent="-457189">
              <a:spcBef>
                <a:spcPts val="0"/>
              </a:spcBef>
              <a:buClr>
                <a:srgbClr val="0072BC"/>
              </a:buClr>
              <a:buFont typeface="Courier New" panose="02070309020205020404" pitchFamily="49" charset="0"/>
              <a:buChar char="o"/>
              <a:defRPr/>
            </a:pPr>
            <a:r>
              <a:rPr lang="en-US" sz="2400" dirty="0">
                <a:solidFill>
                  <a:prstClr val="black"/>
                </a:solidFill>
                <a:latin typeface="Arial"/>
              </a:rPr>
              <a:t>Team copy (for Supervisor/Survey manager)</a:t>
            </a:r>
            <a:endParaRPr lang="en-US" sz="2400" dirty="0">
              <a:solidFill>
                <a:prstClr val="black"/>
              </a:solidFill>
              <a:latin typeface="Arial"/>
              <a:sym typeface="Wingdings" panose="05000000000000000000" pitchFamily="2" charset="2"/>
            </a:endParaRPr>
          </a:p>
          <a:p>
            <a:pPr lvl="1" indent="-457189">
              <a:spcBef>
                <a:spcPts val="0"/>
              </a:spcBef>
              <a:buClr>
                <a:srgbClr val="0072BC"/>
              </a:buClr>
              <a:buFont typeface="Courier New" panose="02070309020205020404" pitchFamily="49" charset="0"/>
              <a:buChar char="o"/>
              <a:defRPr/>
            </a:pPr>
            <a:r>
              <a:rPr lang="en-US" sz="2400" dirty="0">
                <a:solidFill>
                  <a:prstClr val="black"/>
                </a:solidFill>
                <a:latin typeface="Arial"/>
                <a:sym typeface="Wingdings" panose="05000000000000000000" pitchFamily="2" charset="2"/>
              </a:rPr>
              <a:t>Caregiver/Mother copy</a:t>
            </a:r>
            <a:endParaRPr lang="en-US" sz="2400" dirty="0">
              <a:solidFill>
                <a:prstClr val="black"/>
              </a:solidFill>
              <a:latin typeface="Arial"/>
            </a:endParaRPr>
          </a:p>
        </p:txBody>
      </p:sp>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en-US" dirty="0"/>
              <a:t>Referral Form (1/2)</a:t>
            </a:r>
          </a:p>
        </p:txBody>
      </p:sp>
    </p:spTree>
    <p:extLst>
      <p:ext uri="{BB962C8B-B14F-4D97-AF65-F5344CB8AC3E}">
        <p14:creationId xmlns:p14="http://schemas.microsoft.com/office/powerpoint/2010/main" val="23342681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B98B717-028C-4CC9-ABE4-F75F526FFDDF}"/>
              </a:ext>
            </a:extLst>
          </p:cNvPr>
          <p:cNvSpPr txBox="1">
            <a:spLocks/>
          </p:cNvSpPr>
          <p:nvPr/>
        </p:nvSpPr>
        <p:spPr>
          <a:xfrm>
            <a:off x="259792" y="0"/>
            <a:ext cx="11672416" cy="824716"/>
          </a:xfrm>
          <a:prstGeom prst="rect">
            <a:avLst/>
          </a:prstGeom>
        </p:spPr>
        <p:txBody>
          <a:bodyPr vert="horz" lIns="0" tIns="0" rIns="0" bIns="0" rtlCol="0" anchor="b" anchorCtr="0">
            <a:normAutofit/>
          </a:bodyPr>
          <a:lstStyle>
            <a:lvl1pPr algn="l" defTabSz="609585" rtl="0" eaLnBrk="1" latinLnBrk="0" hangingPunct="1">
              <a:lnSpc>
                <a:spcPct val="90000"/>
              </a:lnSpc>
              <a:spcBef>
                <a:spcPct val="0"/>
              </a:spcBef>
              <a:buNone/>
              <a:defRPr sz="4800" b="1" kern="1200">
                <a:solidFill>
                  <a:schemeClr val="accent1"/>
                </a:solidFill>
                <a:latin typeface="+mj-lt"/>
                <a:ea typeface="+mj-ea"/>
                <a:cs typeface="+mj-cs"/>
              </a:defRPr>
            </a:lvl1pPr>
          </a:lstStyle>
          <a:p>
            <a:r>
              <a:rPr lang="en-US" dirty="0"/>
              <a:t>Referral Form (2/2)</a:t>
            </a:r>
          </a:p>
        </p:txBody>
      </p:sp>
      <p:pic>
        <p:nvPicPr>
          <p:cNvPr id="2" name="Image 1">
            <a:extLst>
              <a:ext uri="{FF2B5EF4-FFF2-40B4-BE49-F238E27FC236}">
                <a16:creationId xmlns:a16="http://schemas.microsoft.com/office/drawing/2014/main" id="{A4781F15-DDBD-4885-A506-180720DBA96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33145" y="1002006"/>
            <a:ext cx="5325709" cy="5683086"/>
          </a:xfrm>
          <a:prstGeom prst="rect">
            <a:avLst/>
          </a:prstGeom>
        </p:spPr>
      </p:pic>
    </p:spTree>
    <p:extLst>
      <p:ext uri="{BB962C8B-B14F-4D97-AF65-F5344CB8AC3E}">
        <p14:creationId xmlns:p14="http://schemas.microsoft.com/office/powerpoint/2010/main" val="2968862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en-US" dirty="0"/>
              <a:t>Survey Objectives (2/5)</a:t>
            </a:r>
          </a:p>
        </p:txBody>
      </p:sp>
      <p:sp>
        <p:nvSpPr>
          <p:cNvPr id="3" name="Espace réservé du contenu 2"/>
          <p:cNvSpPr>
            <a:spLocks noGrp="1"/>
          </p:cNvSpPr>
          <p:nvPr>
            <p:ph idx="1"/>
          </p:nvPr>
        </p:nvSpPr>
        <p:spPr>
          <a:xfrm>
            <a:off x="384779" y="1179652"/>
            <a:ext cx="11422441" cy="5189517"/>
          </a:xfrm>
        </p:spPr>
        <p:txBody>
          <a:bodyPr>
            <a:normAutofit/>
          </a:bodyPr>
          <a:lstStyle/>
          <a:p>
            <a:pPr>
              <a:lnSpc>
                <a:spcPct val="120000"/>
              </a:lnSpc>
              <a:spcBef>
                <a:spcPts val="0"/>
              </a:spcBef>
              <a:buFont typeface="Calibri" panose="020F0502020204030204" pitchFamily="34" charset="0"/>
              <a:buChar char="•"/>
              <a:defRPr/>
            </a:pPr>
            <a:r>
              <a:rPr lang="en-US" sz="2400" dirty="0">
                <a:solidFill>
                  <a:schemeClr val="tx1"/>
                </a:solidFill>
              </a:rPr>
              <a:t>Determine the </a:t>
            </a:r>
            <a:r>
              <a:rPr lang="en-US" sz="2400" b="1" dirty="0">
                <a:solidFill>
                  <a:schemeClr val="tx1"/>
                </a:solidFill>
              </a:rPr>
              <a:t>enrolment into the SFP and OTP/SC </a:t>
            </a:r>
            <a:r>
              <a:rPr lang="en-US" sz="2400" dirty="0">
                <a:solidFill>
                  <a:schemeClr val="tx1"/>
                </a:solidFill>
              </a:rPr>
              <a:t>(6-59 months)</a:t>
            </a:r>
          </a:p>
          <a:p>
            <a:pPr>
              <a:lnSpc>
                <a:spcPct val="120000"/>
              </a:lnSpc>
              <a:spcBef>
                <a:spcPts val="0"/>
              </a:spcBef>
              <a:buFont typeface="Calibri" panose="020F0502020204030204" pitchFamily="34" charset="0"/>
              <a:buChar char="•"/>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Determine the </a:t>
            </a:r>
            <a:r>
              <a:rPr lang="en-US" sz="2400" b="1" dirty="0">
                <a:solidFill>
                  <a:schemeClr val="tx1"/>
                </a:solidFill>
              </a:rPr>
              <a:t>coverage of the BSFP </a:t>
            </a:r>
            <a:r>
              <a:rPr lang="en-US" sz="2400" dirty="0">
                <a:solidFill>
                  <a:schemeClr val="tx1"/>
                </a:solidFill>
              </a:rPr>
              <a:t>(children 6-59 months and pregnant and lactating women with an infant less than 6 months 15-49 years)</a:t>
            </a:r>
          </a:p>
          <a:p>
            <a:pPr marL="0" indent="0">
              <a:lnSpc>
                <a:spcPct val="120000"/>
              </a:lnSpc>
              <a:spcBef>
                <a:spcPts val="0"/>
              </a:spcBef>
              <a:buNone/>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Determine the </a:t>
            </a:r>
            <a:r>
              <a:rPr lang="en-US" sz="2400" b="1" dirty="0">
                <a:solidFill>
                  <a:schemeClr val="tx1"/>
                </a:solidFill>
              </a:rPr>
              <a:t>deworming coverage </a:t>
            </a:r>
            <a:r>
              <a:rPr lang="en-US" sz="2400" dirty="0">
                <a:solidFill>
                  <a:schemeClr val="tx1"/>
                </a:solidFill>
              </a:rPr>
              <a:t>(12-59 months)</a:t>
            </a:r>
          </a:p>
          <a:p>
            <a:pPr>
              <a:lnSpc>
                <a:spcPct val="120000"/>
              </a:lnSpc>
              <a:spcBef>
                <a:spcPts val="0"/>
              </a:spcBef>
              <a:buFont typeface="Calibri" panose="020F0502020204030204" pitchFamily="34" charset="0"/>
              <a:buChar char="•"/>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Determine the </a:t>
            </a:r>
            <a:r>
              <a:rPr lang="en-US" sz="2400" b="1" dirty="0">
                <a:solidFill>
                  <a:schemeClr val="tx1"/>
                </a:solidFill>
              </a:rPr>
              <a:t>prevalence of MUAC malnutrition </a:t>
            </a:r>
            <a:r>
              <a:rPr lang="en-US" sz="2400" dirty="0">
                <a:solidFill>
                  <a:schemeClr val="tx1"/>
                </a:solidFill>
              </a:rPr>
              <a:t>(pregnant and lactating women 15-49 years)</a:t>
            </a:r>
          </a:p>
        </p:txBody>
      </p:sp>
    </p:spTree>
    <p:extLst>
      <p:ext uri="{BB962C8B-B14F-4D97-AF65-F5344CB8AC3E}">
        <p14:creationId xmlns:p14="http://schemas.microsoft.com/office/powerpoint/2010/main" val="268762796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20" y="2747962"/>
            <a:ext cx="11594559" cy="1362075"/>
          </a:xfrm>
        </p:spPr>
        <p:txBody>
          <a:bodyPr>
            <a:normAutofit fontScale="90000"/>
          </a:bodyPr>
          <a:lstStyle/>
          <a:p>
            <a:r>
              <a:rPr lang="fr-FR" dirty="0"/>
              <a:t>ANY Question?</a:t>
            </a:r>
            <a:br>
              <a:rPr lang="fr-FR" dirty="0"/>
            </a:br>
            <a:br>
              <a:rPr lang="fr-FR" dirty="0"/>
            </a:br>
            <a:r>
              <a:rPr lang="fr-FR" dirty="0"/>
              <a:t>Discussion</a:t>
            </a:r>
          </a:p>
        </p:txBody>
      </p:sp>
    </p:spTree>
    <p:extLst>
      <p:ext uri="{BB962C8B-B14F-4D97-AF65-F5344CB8AC3E}">
        <p14:creationId xmlns:p14="http://schemas.microsoft.com/office/powerpoint/2010/main" val="29433132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22488" y="2928205"/>
            <a:ext cx="10747023" cy="1001589"/>
          </a:xfrm>
        </p:spPr>
        <p:txBody>
          <a:bodyPr>
            <a:normAutofit fontScale="90000"/>
          </a:bodyPr>
          <a:lstStyle/>
          <a:p>
            <a:pPr algn="ctr"/>
            <a:r>
              <a:rPr lang="fr-FR" sz="5400" b="1" dirty="0"/>
              <a:t>THANK YOU</a:t>
            </a:r>
            <a:br>
              <a:rPr lang="fr-FR" sz="5400" b="1" dirty="0"/>
            </a:br>
            <a:r>
              <a:rPr lang="fr-FR" sz="5400" b="1" dirty="0"/>
              <a:t>FOR LISTENING!</a:t>
            </a:r>
          </a:p>
        </p:txBody>
      </p:sp>
      <p:sp>
        <p:nvSpPr>
          <p:cNvPr id="12" name="ZoneTexte 11">
            <a:extLst>
              <a:ext uri="{FF2B5EF4-FFF2-40B4-BE49-F238E27FC236}">
                <a16:creationId xmlns:a16="http://schemas.microsoft.com/office/drawing/2014/main" id="{E4009F5F-9D41-458D-855A-3D7416553A66}"/>
              </a:ext>
            </a:extLst>
          </p:cNvPr>
          <p:cNvSpPr txBox="1"/>
          <p:nvPr/>
        </p:nvSpPr>
        <p:spPr>
          <a:xfrm>
            <a:off x="248355" y="6204844"/>
            <a:ext cx="6096000" cy="369332"/>
          </a:xfrm>
          <a:prstGeom prst="rect">
            <a:avLst/>
          </a:prstGeom>
          <a:noFill/>
        </p:spPr>
        <p:txBody>
          <a:bodyPr wrap="square">
            <a:spAutoFit/>
          </a:bodyPr>
          <a:lstStyle/>
          <a:p>
            <a:r>
              <a:rPr lang="fr-FR" sz="1800" dirty="0">
                <a:solidFill>
                  <a:schemeClr val="tx2"/>
                </a:solidFill>
              </a:rPr>
              <a:t>[LOGO PARTNERS]</a:t>
            </a:r>
            <a:endParaRPr lang="fr-FR" dirty="0">
              <a:solidFill>
                <a:schemeClr val="tx2"/>
              </a:solidFill>
            </a:endParaRPr>
          </a:p>
        </p:txBody>
      </p:sp>
    </p:spTree>
    <p:extLst>
      <p:ext uri="{BB962C8B-B14F-4D97-AF65-F5344CB8AC3E}">
        <p14:creationId xmlns:p14="http://schemas.microsoft.com/office/powerpoint/2010/main" val="3590399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en-US" dirty="0"/>
              <a:t>Survey Objectives (3/5)</a:t>
            </a:r>
          </a:p>
        </p:txBody>
      </p:sp>
      <p:sp>
        <p:nvSpPr>
          <p:cNvPr id="3" name="Espace réservé du contenu 2"/>
          <p:cNvSpPr>
            <a:spLocks noGrp="1"/>
          </p:cNvSpPr>
          <p:nvPr>
            <p:ph idx="1"/>
          </p:nvPr>
        </p:nvSpPr>
        <p:spPr>
          <a:xfrm>
            <a:off x="384779" y="1179652"/>
            <a:ext cx="11422441" cy="5189517"/>
          </a:xfrm>
        </p:spPr>
        <p:txBody>
          <a:bodyPr>
            <a:normAutofit/>
          </a:bodyPr>
          <a:lstStyle/>
          <a:p>
            <a:pPr>
              <a:lnSpc>
                <a:spcPct val="120000"/>
              </a:lnSpc>
              <a:spcBef>
                <a:spcPts val="0"/>
              </a:spcBef>
              <a:buFont typeface="Calibri" panose="020F0502020204030204" pitchFamily="34" charset="0"/>
              <a:buChar char="•"/>
              <a:defRPr/>
            </a:pPr>
            <a:r>
              <a:rPr lang="en-US" sz="2400" dirty="0">
                <a:solidFill>
                  <a:schemeClr val="tx1"/>
                </a:solidFill>
              </a:rPr>
              <a:t>Measure the </a:t>
            </a:r>
            <a:r>
              <a:rPr lang="en-US" sz="2400" b="1" dirty="0">
                <a:solidFill>
                  <a:schemeClr val="tx1"/>
                </a:solidFill>
              </a:rPr>
              <a:t>prevalence of anaemia </a:t>
            </a:r>
            <a:r>
              <a:rPr lang="en-US" sz="2400" dirty="0">
                <a:solidFill>
                  <a:schemeClr val="tx1"/>
                </a:solidFill>
              </a:rPr>
              <a:t>(children 6-59 months and non-pregnant women 15-49 years)</a:t>
            </a:r>
          </a:p>
          <a:p>
            <a:pPr>
              <a:lnSpc>
                <a:spcPct val="120000"/>
              </a:lnSpc>
              <a:spcBef>
                <a:spcPts val="0"/>
              </a:spcBef>
              <a:buFont typeface="Calibri" panose="020F0502020204030204" pitchFamily="34" charset="0"/>
              <a:buChar char="•"/>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Determine the </a:t>
            </a:r>
            <a:r>
              <a:rPr lang="en-US" sz="2400" b="1" dirty="0">
                <a:solidFill>
                  <a:schemeClr val="tx1"/>
                </a:solidFill>
              </a:rPr>
              <a:t>enrolment into ANC clinic </a:t>
            </a:r>
            <a:r>
              <a:rPr lang="en-US" sz="2400" dirty="0">
                <a:solidFill>
                  <a:schemeClr val="tx1"/>
                </a:solidFill>
              </a:rPr>
              <a:t>and </a:t>
            </a:r>
            <a:r>
              <a:rPr lang="en-US" sz="2400" b="1" dirty="0">
                <a:solidFill>
                  <a:schemeClr val="tx1"/>
                </a:solidFill>
              </a:rPr>
              <a:t>coverage of IFA supplementation</a:t>
            </a:r>
            <a:r>
              <a:rPr lang="en-US" sz="2400" dirty="0">
                <a:solidFill>
                  <a:schemeClr val="tx1"/>
                </a:solidFill>
              </a:rPr>
              <a:t> (pregnant women 15-49 years)</a:t>
            </a:r>
          </a:p>
          <a:p>
            <a:pPr marL="0" indent="0">
              <a:lnSpc>
                <a:spcPct val="120000"/>
              </a:lnSpc>
              <a:spcBef>
                <a:spcPts val="0"/>
              </a:spcBef>
              <a:buNone/>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Investigate </a:t>
            </a:r>
            <a:r>
              <a:rPr lang="en-US" sz="2400" b="1" dirty="0">
                <a:solidFill>
                  <a:schemeClr val="tx1"/>
                </a:solidFill>
              </a:rPr>
              <a:t>IYCF practices </a:t>
            </a:r>
            <a:r>
              <a:rPr lang="en-US" sz="2400" dirty="0">
                <a:solidFill>
                  <a:schemeClr val="tx1"/>
                </a:solidFill>
              </a:rPr>
              <a:t>(0-23 months) </a:t>
            </a:r>
          </a:p>
        </p:txBody>
      </p:sp>
    </p:spTree>
    <p:extLst>
      <p:ext uri="{BB962C8B-B14F-4D97-AF65-F5344CB8AC3E}">
        <p14:creationId xmlns:p14="http://schemas.microsoft.com/office/powerpoint/2010/main" val="3565111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en-US" dirty="0"/>
              <a:t>Survey Objectives (4/5)</a:t>
            </a:r>
          </a:p>
        </p:txBody>
      </p:sp>
      <p:sp>
        <p:nvSpPr>
          <p:cNvPr id="3" name="Espace réservé du contenu 2"/>
          <p:cNvSpPr>
            <a:spLocks noGrp="1"/>
          </p:cNvSpPr>
          <p:nvPr>
            <p:ph idx="1"/>
          </p:nvPr>
        </p:nvSpPr>
        <p:spPr>
          <a:xfrm>
            <a:off x="384779" y="1144026"/>
            <a:ext cx="11422441" cy="5189517"/>
          </a:xfrm>
        </p:spPr>
        <p:txBody>
          <a:bodyPr>
            <a:normAutofit lnSpcReduction="10000"/>
          </a:bodyPr>
          <a:lstStyle/>
          <a:p>
            <a:pPr>
              <a:lnSpc>
                <a:spcPct val="120000"/>
              </a:lnSpc>
              <a:spcBef>
                <a:spcPts val="0"/>
              </a:spcBef>
              <a:buFont typeface="Calibri" panose="020F0502020204030204" pitchFamily="34" charset="0"/>
              <a:buChar char="•"/>
              <a:defRPr/>
            </a:pPr>
            <a:r>
              <a:rPr lang="en-US" sz="2400" dirty="0">
                <a:solidFill>
                  <a:schemeClr val="tx1"/>
                </a:solidFill>
              </a:rPr>
              <a:t>Determine the </a:t>
            </a:r>
            <a:r>
              <a:rPr lang="en-US" sz="2400" b="1" dirty="0">
                <a:solidFill>
                  <a:schemeClr val="tx1"/>
                </a:solidFill>
              </a:rPr>
              <a:t>population overall ability to meet their food needs with assistance </a:t>
            </a:r>
            <a:r>
              <a:rPr lang="en-US" sz="2400" dirty="0">
                <a:solidFill>
                  <a:schemeClr val="tx1"/>
                </a:solidFill>
              </a:rPr>
              <a:t>(in-kind food assistance, cash grants and food vouchers)</a:t>
            </a:r>
            <a:endParaRPr lang="en-US" sz="2400" b="1" dirty="0">
              <a:solidFill>
                <a:schemeClr val="tx1"/>
              </a:solidFill>
            </a:endParaRPr>
          </a:p>
          <a:p>
            <a:pPr>
              <a:lnSpc>
                <a:spcPct val="120000"/>
              </a:lnSpc>
              <a:spcBef>
                <a:spcPts val="0"/>
              </a:spcBef>
              <a:buFont typeface="Calibri" panose="020F0502020204030204" pitchFamily="34" charset="0"/>
              <a:buChar char="•"/>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Determine </a:t>
            </a:r>
            <a:r>
              <a:rPr lang="en-US" sz="2400" b="1" dirty="0">
                <a:solidFill>
                  <a:schemeClr val="tx1"/>
                </a:solidFill>
              </a:rPr>
              <a:t>the extent to which negative coping strategies are used</a:t>
            </a:r>
            <a:r>
              <a:rPr lang="en-US" sz="2400" dirty="0">
                <a:solidFill>
                  <a:schemeClr val="tx1"/>
                </a:solidFill>
              </a:rPr>
              <a:t> at the household level</a:t>
            </a:r>
            <a:endParaRPr lang="en-US" sz="2400" b="1" dirty="0">
              <a:solidFill>
                <a:schemeClr val="tx1"/>
              </a:solidFill>
            </a:endParaRPr>
          </a:p>
          <a:p>
            <a:pPr>
              <a:lnSpc>
                <a:spcPct val="120000"/>
              </a:lnSpc>
              <a:spcBef>
                <a:spcPts val="0"/>
              </a:spcBef>
              <a:buFont typeface="Calibri" panose="020F0502020204030204" pitchFamily="34" charset="0"/>
              <a:buChar char="•"/>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Assess </a:t>
            </a:r>
            <a:r>
              <a:rPr lang="en-US" sz="2400" b="1" dirty="0">
                <a:solidFill>
                  <a:schemeClr val="tx1"/>
                </a:solidFill>
              </a:rPr>
              <a:t>household food consumption </a:t>
            </a:r>
            <a:r>
              <a:rPr lang="en-US" sz="2400" dirty="0">
                <a:solidFill>
                  <a:schemeClr val="tx1"/>
                </a:solidFill>
              </a:rPr>
              <a:t>(quantity and quality)</a:t>
            </a:r>
          </a:p>
          <a:p>
            <a:pPr>
              <a:lnSpc>
                <a:spcPct val="120000"/>
              </a:lnSpc>
              <a:spcBef>
                <a:spcPts val="0"/>
              </a:spcBef>
              <a:buFont typeface="Calibri" panose="020F0502020204030204" pitchFamily="34" charset="0"/>
              <a:buChar char="•"/>
              <a:defRPr/>
            </a:pPr>
            <a:endParaRPr lang="en-US" sz="2400" dirty="0">
              <a:solidFill>
                <a:schemeClr val="tx1"/>
              </a:solidFill>
            </a:endParaRPr>
          </a:p>
          <a:p>
            <a:pPr>
              <a:lnSpc>
                <a:spcPct val="120000"/>
              </a:lnSpc>
              <a:spcBef>
                <a:spcPts val="0"/>
              </a:spcBef>
              <a:buFont typeface="Calibri" panose="020F0502020204030204" pitchFamily="34" charset="0"/>
              <a:buChar char="•"/>
              <a:defRPr/>
            </a:pPr>
            <a:r>
              <a:rPr lang="en-US" sz="2400" dirty="0">
                <a:solidFill>
                  <a:schemeClr val="tx1"/>
                </a:solidFill>
              </a:rPr>
              <a:t>Determine </a:t>
            </a:r>
            <a:r>
              <a:rPr lang="en-US" sz="2400" b="1" dirty="0">
                <a:solidFill>
                  <a:schemeClr val="tx1"/>
                </a:solidFill>
              </a:rPr>
              <a:t>the population’s access to and use of cooking fuel</a:t>
            </a:r>
          </a:p>
          <a:p>
            <a:pPr>
              <a:lnSpc>
                <a:spcPct val="120000"/>
              </a:lnSpc>
              <a:spcBef>
                <a:spcPts val="0"/>
              </a:spcBef>
              <a:buFont typeface="Calibri" panose="020F0502020204030204" pitchFamily="34" charset="0"/>
              <a:buChar char="•"/>
              <a:defRPr/>
            </a:pPr>
            <a:endParaRPr lang="en-US" sz="2400" b="1" dirty="0"/>
          </a:p>
          <a:p>
            <a:pPr>
              <a:lnSpc>
                <a:spcPct val="120000"/>
              </a:lnSpc>
              <a:spcBef>
                <a:spcPts val="0"/>
              </a:spcBef>
              <a:buFont typeface="Calibri" panose="020F0502020204030204" pitchFamily="34" charset="0"/>
              <a:buChar char="•"/>
              <a:defRPr/>
            </a:pPr>
            <a:r>
              <a:rPr lang="en-US" sz="2400" dirty="0">
                <a:solidFill>
                  <a:schemeClr val="tx1"/>
                </a:solidFill>
              </a:rPr>
              <a:t>Determine</a:t>
            </a:r>
            <a:r>
              <a:rPr lang="en-US" sz="2400" b="1" dirty="0">
                <a:solidFill>
                  <a:schemeClr val="tx1"/>
                </a:solidFill>
              </a:rPr>
              <a:t> the ownership of mosquito nets </a:t>
            </a:r>
            <a:r>
              <a:rPr lang="en-US" sz="2400" dirty="0">
                <a:solidFill>
                  <a:schemeClr val="tx1"/>
                </a:solidFill>
              </a:rPr>
              <a:t>(all types and LLINs) in households</a:t>
            </a:r>
          </a:p>
        </p:txBody>
      </p:sp>
    </p:spTree>
    <p:extLst>
      <p:ext uri="{BB962C8B-B14F-4D97-AF65-F5344CB8AC3E}">
        <p14:creationId xmlns:p14="http://schemas.microsoft.com/office/powerpoint/2010/main" val="2066775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8712" y="44842"/>
            <a:ext cx="11672416" cy="824716"/>
          </a:xfrm>
        </p:spPr>
        <p:txBody>
          <a:bodyPr/>
          <a:lstStyle/>
          <a:p>
            <a:r>
              <a:rPr lang="en-US" dirty="0"/>
              <a:t>Survey Objectives (5/5)</a:t>
            </a:r>
          </a:p>
        </p:txBody>
      </p:sp>
      <p:sp>
        <p:nvSpPr>
          <p:cNvPr id="3" name="Espace réservé du contenu 2"/>
          <p:cNvSpPr>
            <a:spLocks noGrp="1"/>
          </p:cNvSpPr>
          <p:nvPr>
            <p:ph idx="1"/>
          </p:nvPr>
        </p:nvSpPr>
        <p:spPr>
          <a:xfrm>
            <a:off x="384779" y="1144026"/>
            <a:ext cx="11422441" cy="5189517"/>
          </a:xfrm>
        </p:spPr>
        <p:txBody>
          <a:bodyPr>
            <a:normAutofit/>
          </a:bodyPr>
          <a:lstStyle/>
          <a:p>
            <a:pPr>
              <a:lnSpc>
                <a:spcPct val="100000"/>
              </a:lnSpc>
              <a:spcBef>
                <a:spcPts val="0"/>
              </a:spcBef>
              <a:spcAft>
                <a:spcPts val="1200"/>
              </a:spcAft>
              <a:buFont typeface="Arial" panose="020B0604020202020204" pitchFamily="34" charset="0"/>
              <a:buChar char="•"/>
              <a:defRPr/>
            </a:pPr>
            <a:r>
              <a:rPr lang="en-US" sz="2400" dirty="0">
                <a:solidFill>
                  <a:schemeClr val="tx1"/>
                </a:solidFill>
              </a:rPr>
              <a:t>Determine the </a:t>
            </a:r>
            <a:r>
              <a:rPr lang="en-US" sz="2400" b="1" dirty="0">
                <a:solidFill>
                  <a:schemeClr val="tx1"/>
                </a:solidFill>
              </a:rPr>
              <a:t>utilization of mosquito nets </a:t>
            </a:r>
            <a:r>
              <a:rPr lang="en-US" sz="2400" dirty="0">
                <a:solidFill>
                  <a:schemeClr val="tx1"/>
                </a:solidFill>
              </a:rPr>
              <a:t>(all types and LLINs) by the total population, children 0-59 months and pregnant women</a:t>
            </a:r>
          </a:p>
          <a:p>
            <a:pPr>
              <a:lnSpc>
                <a:spcPct val="100000"/>
              </a:lnSpc>
              <a:spcBef>
                <a:spcPts val="0"/>
              </a:spcBef>
              <a:spcAft>
                <a:spcPts val="1200"/>
              </a:spcAft>
              <a:buFont typeface="Arial" panose="020B0604020202020204" pitchFamily="34" charset="0"/>
              <a:buChar char="•"/>
              <a:defRPr/>
            </a:pPr>
            <a:endParaRPr lang="en-US" sz="2400" dirty="0"/>
          </a:p>
          <a:p>
            <a:pPr>
              <a:lnSpc>
                <a:spcPct val="100000"/>
              </a:lnSpc>
              <a:spcBef>
                <a:spcPts val="0"/>
              </a:spcBef>
              <a:spcAft>
                <a:spcPts val="1200"/>
              </a:spcAft>
              <a:buFont typeface="Arial" panose="020B0604020202020204" pitchFamily="34" charset="0"/>
              <a:buChar char="•"/>
              <a:defRPr/>
            </a:pPr>
            <a:r>
              <a:rPr lang="en-US" sz="2400" dirty="0">
                <a:solidFill>
                  <a:schemeClr val="tx1"/>
                </a:solidFill>
              </a:rPr>
              <a:t>Determine the </a:t>
            </a:r>
            <a:r>
              <a:rPr lang="en-US" sz="2400" b="1" dirty="0">
                <a:solidFill>
                  <a:schemeClr val="tx1"/>
                </a:solidFill>
              </a:rPr>
              <a:t>household coverage of indoor residual spraying in the last 6 months/12 months</a:t>
            </a:r>
          </a:p>
          <a:p>
            <a:pPr>
              <a:lnSpc>
                <a:spcPct val="100000"/>
              </a:lnSpc>
              <a:spcBef>
                <a:spcPts val="0"/>
              </a:spcBef>
              <a:spcAft>
                <a:spcPts val="1200"/>
              </a:spcAft>
              <a:buFont typeface="Arial" panose="020B0604020202020204" pitchFamily="34" charset="0"/>
              <a:buChar char="•"/>
              <a:defRPr/>
            </a:pPr>
            <a:endParaRPr lang="en-US" sz="2400" dirty="0">
              <a:solidFill>
                <a:schemeClr val="tx1"/>
              </a:solidFill>
            </a:endParaRPr>
          </a:p>
          <a:p>
            <a:pPr>
              <a:lnSpc>
                <a:spcPct val="100000"/>
              </a:lnSpc>
              <a:spcBef>
                <a:spcPts val="0"/>
              </a:spcBef>
              <a:spcAft>
                <a:spcPts val="1200"/>
              </a:spcAft>
              <a:buFont typeface="Arial" panose="020B0604020202020204" pitchFamily="34" charset="0"/>
              <a:buChar char="•"/>
              <a:defRPr/>
            </a:pPr>
            <a:r>
              <a:rPr lang="en-US" sz="2400" dirty="0">
                <a:solidFill>
                  <a:schemeClr val="tx1"/>
                </a:solidFill>
              </a:rPr>
              <a:t>Determine the </a:t>
            </a:r>
            <a:r>
              <a:rPr lang="en-US" sz="2400" b="1" dirty="0">
                <a:solidFill>
                  <a:schemeClr val="tx1"/>
                </a:solidFill>
              </a:rPr>
              <a:t>population’s access to and use of water, sanitation and hygiene facilities</a:t>
            </a:r>
          </a:p>
          <a:p>
            <a:pPr>
              <a:lnSpc>
                <a:spcPct val="100000"/>
              </a:lnSpc>
              <a:spcBef>
                <a:spcPts val="0"/>
              </a:spcBef>
              <a:spcAft>
                <a:spcPts val="1200"/>
              </a:spcAft>
              <a:buFont typeface="Arial" panose="020B0604020202020204" pitchFamily="34" charset="0"/>
              <a:buChar char="•"/>
              <a:defRPr/>
            </a:pPr>
            <a:endParaRPr lang="en-US" sz="2400" b="1" dirty="0">
              <a:solidFill>
                <a:schemeClr val="tx1"/>
              </a:solidFill>
            </a:endParaRPr>
          </a:p>
          <a:p>
            <a:pPr>
              <a:lnSpc>
                <a:spcPct val="100000"/>
              </a:lnSpc>
              <a:spcBef>
                <a:spcPts val="0"/>
              </a:spcBef>
              <a:spcAft>
                <a:spcPts val="1200"/>
              </a:spcAft>
              <a:buFont typeface="Arial" panose="020B0604020202020204" pitchFamily="34" charset="0"/>
              <a:buChar char="•"/>
              <a:defRPr/>
            </a:pPr>
            <a:r>
              <a:rPr lang="en-US" sz="2400" dirty="0">
                <a:solidFill>
                  <a:schemeClr val="tx1"/>
                </a:solidFill>
              </a:rPr>
              <a:t>Determine the </a:t>
            </a:r>
            <a:r>
              <a:rPr lang="en-US" sz="2400" b="1" dirty="0">
                <a:solidFill>
                  <a:schemeClr val="tx1"/>
                </a:solidFill>
              </a:rPr>
              <a:t>population’s access to soap</a:t>
            </a:r>
            <a:endParaRPr lang="en-US" sz="2400" dirty="0">
              <a:solidFill>
                <a:schemeClr val="tx1"/>
              </a:solidFill>
            </a:endParaRPr>
          </a:p>
        </p:txBody>
      </p:sp>
    </p:spTree>
    <p:extLst>
      <p:ext uri="{BB962C8B-B14F-4D97-AF65-F5344CB8AC3E}">
        <p14:creationId xmlns:p14="http://schemas.microsoft.com/office/powerpoint/2010/main" val="34747838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UNHCR2016">
  <a:themeElements>
    <a:clrScheme name="UNHCR2016">
      <a:dk1>
        <a:sysClr val="windowText" lastClr="000000"/>
      </a:dk1>
      <a:lt1>
        <a:sysClr val="window" lastClr="FFFFFF"/>
      </a:lt1>
      <a:dk2>
        <a:srgbClr val="FFFFFF"/>
      </a:dk2>
      <a:lt2>
        <a:srgbClr val="0072BC"/>
      </a:lt2>
      <a:accent1>
        <a:srgbClr val="0072BC"/>
      </a:accent1>
      <a:accent2>
        <a:srgbClr val="000000"/>
      </a:accent2>
      <a:accent3>
        <a:srgbClr val="FAEB00"/>
      </a:accent3>
      <a:accent4>
        <a:srgbClr val="17375F"/>
      </a:accent4>
      <a:accent5>
        <a:srgbClr val="08B499"/>
      </a:accent5>
      <a:accent6>
        <a:srgbClr val="EF4960"/>
      </a:accent6>
      <a:hlink>
        <a:srgbClr val="0072BC"/>
      </a:hlink>
      <a:folHlink>
        <a:srgbClr val="0072BC"/>
      </a:folHlink>
    </a:clrScheme>
    <a:fontScheme name="UNHCR2016">
      <a:majorFont>
        <a:latin typeface="Arial"/>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HCR2016-Template-V2" id="{3E386AF6-AFA1-4435-B293-6BF6E93FC347}" vid="{380E39D3-DA05-4B59-A009-DFC129E09AB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SENS v3_Formation_Enquete_Session_0_Introduction_v18.11.2020</Template>
  <TotalTime>0</TotalTime>
  <Words>3069</Words>
  <Application>Microsoft Office PowerPoint</Application>
  <PresentationFormat>Grand écran</PresentationFormat>
  <Paragraphs>413</Paragraphs>
  <Slides>61</Slides>
  <Notes>60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61</vt:i4>
      </vt:variant>
    </vt:vector>
  </HeadingPairs>
  <TitlesOfParts>
    <vt:vector size="67" baseType="lpstr">
      <vt:lpstr>Arial</vt:lpstr>
      <vt:lpstr>Calibri</vt:lpstr>
      <vt:lpstr>Courier New</vt:lpstr>
      <vt:lpstr>Segoe UI</vt:lpstr>
      <vt:lpstr>Wingdings</vt:lpstr>
      <vt:lpstr>UNHCR2016</vt:lpstr>
      <vt:lpstr>SENS Surveys  [Camp/Setting names] Region, Country - Time frame</vt:lpstr>
      <vt:lpstr>Session 2</vt:lpstr>
      <vt:lpstr>Survey presentation</vt:lpstr>
      <vt:lpstr>Context</vt:lpstr>
      <vt:lpstr>Survey Objectives (1/5)</vt:lpstr>
      <vt:lpstr>Survey Objectives (2/5)</vt:lpstr>
      <vt:lpstr>Survey Objectives (3/5)</vt:lpstr>
      <vt:lpstr>Survey Objectives (4/5)</vt:lpstr>
      <vt:lpstr>Survey Objectives (5/5)</vt:lpstr>
      <vt:lpstr>Fieldwork Plan</vt:lpstr>
      <vt:lpstr>age estimation  use of the calendar of local events</vt:lpstr>
      <vt:lpstr>Présentation PowerPoint</vt:lpstr>
      <vt:lpstr>Présentation PowerPoint</vt:lpstr>
      <vt:lpstr>Présentation PowerPoint</vt:lpstr>
      <vt:lpstr>Présentation PowerPoint</vt:lpstr>
      <vt:lpstr>Average Height</vt:lpstr>
      <vt:lpstr>Frequent errors in the age estimation</vt:lpstr>
      <vt:lpstr>Practical Exercise  Calendar of local events</vt:lpstr>
      <vt:lpstr>Child Questionnaire</vt:lpstr>
      <vt:lpstr>Section Identification (1/2)</vt:lpstr>
      <vt:lpstr>Section Identification (2/2)</vt:lpstr>
      <vt:lpstr>Section CHILD1: Details of the child 0-59 months</vt:lpstr>
      <vt:lpstr>Section CHILD2: Time of arrival in country of asylum</vt:lpstr>
      <vt:lpstr>Section CHILD3: Nutrition, Health and Anaemia Status of the child 6-59 months (1/5)</vt:lpstr>
      <vt:lpstr>Section CHILD3: Nutrition, Health and Anaemia Status of the child 6-59 months (2/5)</vt:lpstr>
      <vt:lpstr>Section CHILD3: Nutrition, Health and Anaemia Status of the child 6-59 months (3/5)</vt:lpstr>
      <vt:lpstr>Section CHILD3: Nutrition, Health and Anaemia Status of the child 6-59 months (4/5)</vt:lpstr>
      <vt:lpstr>Section CHILD3: Nutrition, Health and Anaemia Status of the child 6-59 months (5/5)</vt:lpstr>
      <vt:lpstr>Infant and Young child feeding (iycf) questionnaire</vt:lpstr>
      <vt:lpstr>Infant and Young Child Feeding (IYCF)</vt:lpstr>
      <vt:lpstr>Section IYCF1: Breastfeeding Status of the child 0-23 months (part 1)</vt:lpstr>
      <vt:lpstr>Section IYCF2: Breastfeeding Status of the child 0-23 months (part 2) (1/5)</vt:lpstr>
      <vt:lpstr>Section IYCF2: Breastfeeding Status of the child 0-23 months (part 2) (2/5)</vt:lpstr>
      <vt:lpstr>Section IYCF2: Breastfeeding Status of the child 0-23 months (part 2) (3/5)</vt:lpstr>
      <vt:lpstr>Section IYCF2: Breastfeeding Status of the child 0-23 months (part 2) (4/5)</vt:lpstr>
      <vt:lpstr>Section IYCF2: Breastfeeding Status of the child 0-23 months (part 2) (5/5)</vt:lpstr>
      <vt:lpstr>Section IYCF3: Bottle feeding of the child 0-23 months</vt:lpstr>
      <vt:lpstr>Section IYCF4: Iron-fortified or Iron-rich Foods for the Child 6-23 months (1/4)</vt:lpstr>
      <vt:lpstr>Section IYCF4: Iron-fortified or Iron-rich Foods for the Child 6-23 months (2/4)</vt:lpstr>
      <vt:lpstr>Section IYCF4: Iron-fortified or Iron-rich Foods for the Child 6-23 months (3/4)</vt:lpstr>
      <vt:lpstr>Section IYCF4: Iron-fortified or Iron-rich Foods for the Child 6-23 months (4/4)</vt:lpstr>
      <vt:lpstr>Woman Questionnaire (15-49 years)</vt:lpstr>
      <vt:lpstr>Section Identification (1/2)</vt:lpstr>
      <vt:lpstr>Section Identification (2/2)</vt:lpstr>
      <vt:lpstr>Section WM1: Details of the woman 15-49 years</vt:lpstr>
      <vt:lpstr>Section WM2: Anthropometry, Physiological and Anaemia Status of the Woman 15-49 years (1/3)</vt:lpstr>
      <vt:lpstr>Section WM2: Anthropometry, Physiological and Anaemia Status of the Woman 15-49 years (2/3)</vt:lpstr>
      <vt:lpstr>Section WM2: Anthropométrie, Anémie et Statut Physiologique Femme 15-49 ans (3/3)</vt:lpstr>
      <vt:lpstr>Participants and Measures Control Sheet</vt:lpstr>
      <vt:lpstr>Malnutrition AND REFERRAL form</vt:lpstr>
      <vt:lpstr>Anthropometric measurements</vt:lpstr>
      <vt:lpstr>Anthropometric Indices </vt:lpstr>
      <vt:lpstr>Présentation PowerPoint</vt:lpstr>
      <vt:lpstr>Stages of Acute Malnutrition</vt:lpstr>
      <vt:lpstr>Acute Malnutrition</vt:lpstr>
      <vt:lpstr>Child Questionnaire – Automatic Referral</vt:lpstr>
      <vt:lpstr>Woman Questionnaire – Automatic Referral</vt:lpstr>
      <vt:lpstr>Présentation PowerPoint</vt:lpstr>
      <vt:lpstr>Présentation PowerPoint</vt:lpstr>
      <vt:lpstr>ANY Question?  Discussion</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Nutrition Survey with SMART Methods</dc:title>
  <dc:creator>Fanny Cassard</dc:creator>
  <cp:lastModifiedBy>Fanny Cassard</cp:lastModifiedBy>
  <cp:revision>406</cp:revision>
  <cp:lastPrinted>2014-07-03T14:30:14Z</cp:lastPrinted>
  <dcterms:created xsi:type="dcterms:W3CDTF">2014-06-25T09:53:34Z</dcterms:created>
  <dcterms:modified xsi:type="dcterms:W3CDTF">2020-12-01T10:00:54Z</dcterms:modified>
</cp:coreProperties>
</file>